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hart9.xml" ContentType="application/vnd.openxmlformats-officedocument.drawingml.char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_rels/notesSlide2.xml.rels" ContentType="application/vnd.openxmlformats-package.relationships+xml"/>
  <Override PartName="/ppt/notesSlides/_rels/notesSlide3.xml.rels" ContentType="application/vnd.openxmlformats-package.relationships+xml"/>
  <Override PartName="/ppt/notesSlides/_rels/notesSlide4.xml.rels" ContentType="application/vnd.openxmlformats-package.relationships+xml"/>
  <Override PartName="/ppt/notesSlides/_rels/notesSlide5.xml.rels" ContentType="application/vnd.openxmlformats-package.relationships+xml"/>
  <Override PartName="/ppt/notesSlides/_rels/notesSlide10.xml.rels" ContentType="application/vnd.openxmlformats-package.relationships+xml"/>
  <Override PartName="/ppt/notesSlides/_rels/notesSlide6.xml.rels" ContentType="application/vnd.openxmlformats-package.relationships+xml"/>
  <Override PartName="/ppt/notesSlides/_rels/notesSlide7.xml.rels" ContentType="application/vnd.openxmlformats-package.relationships+xml"/>
  <Override PartName="/ppt/notesSlides/_rels/notesSlide8.xml.rels" ContentType="application/vnd.openxmlformats-package.relationships+xml"/>
  <Override PartName="/ppt/notesSlides/_rels/notesSlide9.xml.rels" ContentType="application/vnd.openxmlformats-package.relationships+xml"/>
  <Override PartName="/ppt/notesSlides/_rels/notesSlide1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media/image9.jpeg" ContentType="image/jpeg"/>
  <Override PartName="/ppt/media/image3.png" ContentType="image/png"/>
  <Override PartName="/ppt/media/image1.jpeg" ContentType="image/jpeg"/>
  <Override PartName="/ppt/media/image2.png" ContentType="image/png"/>
  <Override PartName="/ppt/media/image6.jpeg" ContentType="image/jpeg"/>
  <Override PartName="/ppt/media/image4.png" ContentType="image/png"/>
  <Override PartName="/ppt/media/image5.png" ContentType="image/png"/>
  <Override PartName="/ppt/media/image7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Immobilisations  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spPr>
        <a:solidFill>
          <a:srgbClr val="ffffff"/>
        </a:solidFill>
        <a:ln>
          <a:noFill/>
        </a:ln>
      </c:spPr>
    </c:plotArea>
    <c:legend>
      <c:legendPos val="r"/>
      <c:overlay val="0"/>
      <c:spPr>
        <a:noFill/>
        <a:ln>
          <a:noFill/>
        </a:ln>
      </c:spPr>
      <c:txPr>
        <a:bodyPr/>
        <a:lstStyle/>
        <a:p>
          <a:pPr>
            <a:defRPr b="0" sz="1000" spc="-1" strike="noStrike">
              <a:solidFill>
                <a:srgbClr val="000000"/>
              </a:solidFill>
              <a:latin typeface="Calibri"/>
            </a:defRPr>
          </a:pPr>
        </a:p>
      </c:txPr>
    </c:legend>
    <c:plotVisOnly val="1"/>
    <c:dispBlanksAs val="gap"/>
  </c:chart>
  <c:spPr>
    <a:noFill/>
    <a:ln>
      <a:noFill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Immobilisations corporelles 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Immobilisations corporelles 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18177</c:v>
                </c:pt>
                <c:pt idx="1">
                  <c:v>12481</c:v>
                </c:pt>
                <c:pt idx="2">
                  <c:v>36425</c:v>
                </c:pt>
                <c:pt idx="3">
                  <c:v>28006</c:v>
                </c:pt>
                <c:pt idx="4">
                  <c:v>46616</c:v>
                </c:pt>
              </c:numCache>
            </c:numRef>
          </c:val>
        </c:ser>
        <c:gapWidth val="150"/>
        <c:overlap val="0"/>
        <c:axId val="72632258"/>
        <c:axId val="48768685"/>
      </c:barChart>
      <c:catAx>
        <c:axId val="72632258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8768685"/>
        <c:crosses val="autoZero"/>
        <c:auto val="1"/>
        <c:lblAlgn val="ctr"/>
        <c:lblOffset val="100"/>
      </c:catAx>
      <c:valAx>
        <c:axId val="48768685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72632258"/>
        <c:crosses val="autoZero"/>
      </c:valAx>
      <c:spPr>
        <a:solidFill>
          <a:srgbClr val="ffffff"/>
        </a:solidFill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Trésorerie 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Trésorerie 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60316</c:v>
                </c:pt>
                <c:pt idx="1">
                  <c:v>86893</c:v>
                </c:pt>
                <c:pt idx="2">
                  <c:v>50814</c:v>
                </c:pt>
                <c:pt idx="3">
                  <c:v>57760</c:v>
                </c:pt>
                <c:pt idx="4">
                  <c:v>124889</c:v>
                </c:pt>
              </c:numCache>
            </c:numRef>
          </c:val>
        </c:ser>
        <c:gapWidth val="150"/>
        <c:overlap val="0"/>
        <c:axId val="47983756"/>
        <c:axId val="96323669"/>
      </c:barChart>
      <c:catAx>
        <c:axId val="47983756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96323669"/>
        <c:crosses val="autoZero"/>
        <c:auto val="1"/>
        <c:lblAlgn val="ctr"/>
        <c:lblOffset val="100"/>
      </c:catAx>
      <c:valAx>
        <c:axId val="96323669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7983756"/>
        <c:crosses val="autoZero"/>
      </c:valAx>
      <c:spPr>
        <a:solidFill>
          <a:srgbClr val="ffffff"/>
        </a:solidFill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Report à nouveau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Report à nouveau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9931</c:v>
                </c:pt>
                <c:pt idx="1">
                  <c:v>26001</c:v>
                </c:pt>
                <c:pt idx="2">
                  <c:v>47785</c:v>
                </c:pt>
                <c:pt idx="3">
                  <c:v>50490</c:v>
                </c:pt>
                <c:pt idx="4">
                  <c:v>47982</c:v>
                </c:pt>
              </c:numCache>
            </c:numRef>
          </c:val>
        </c:ser>
        <c:gapWidth val="150"/>
        <c:overlap val="0"/>
        <c:axId val="75451878"/>
        <c:axId val="31948758"/>
      </c:barChart>
      <c:catAx>
        <c:axId val="75451878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31948758"/>
        <c:crosses val="autoZero"/>
        <c:auto val="1"/>
        <c:lblAlgn val="ctr"/>
        <c:lblOffset val="100"/>
      </c:catAx>
      <c:valAx>
        <c:axId val="31948758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75451878"/>
        <c:crosses val="autoZero"/>
      </c:valAx>
      <c:spPr>
        <a:solidFill>
          <a:srgbClr val="ffffff"/>
        </a:solidFill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Emprunts &amp; Dettes 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Emprunts &amp; Dettes 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16119</c:v>
                </c:pt>
                <c:pt idx="1">
                  <c:v>11582</c:v>
                </c:pt>
                <c:pt idx="2">
                  <c:v>6987</c:v>
                </c:pt>
                <c:pt idx="3">
                  <c:v>5025</c:v>
                </c:pt>
                <c:pt idx="4">
                  <c:v>5025</c:v>
                </c:pt>
              </c:numCache>
            </c:numRef>
          </c:val>
        </c:ser>
        <c:gapWidth val="150"/>
        <c:overlap val="0"/>
        <c:axId val="47120233"/>
        <c:axId val="42986904"/>
      </c:barChart>
      <c:catAx>
        <c:axId val="47120233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2986904"/>
        <c:crosses val="autoZero"/>
        <c:auto val="1"/>
        <c:lblAlgn val="ctr"/>
        <c:lblOffset val="100"/>
      </c:catAx>
      <c:valAx>
        <c:axId val="42986904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7120233"/>
        <c:crosses val="autoZero"/>
      </c:valAx>
      <c:spPr>
        <a:solidFill>
          <a:srgbClr val="ffffff"/>
        </a:solidFill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Stock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 2018</c:v>
                </c:pt>
                <c:pt idx="1">
                  <c:v> 2019 </c:v>
                </c:pt>
                <c:pt idx="2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43207</c:v>
                </c:pt>
                <c:pt idx="1">
                  <c:v>38718</c:v>
                </c:pt>
                <c:pt idx="2">
                  <c:v>52294</c:v>
                </c:pt>
              </c:numCache>
            </c:numRef>
          </c:val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Créances</c:v>
                </c:pt>
              </c:strCache>
            </c:strRef>
          </c:tx>
          <c:spPr>
            <a:gradFill>
              <a:gsLst>
                <a:gs pos="0">
                  <a:srgbClr val="d03f3b"/>
                </a:gs>
                <a:gs pos="100000">
                  <a:srgbClr val="ffa7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 2018</c:v>
                </c:pt>
                <c:pt idx="1">
                  <c:v> 2019 </c:v>
                </c:pt>
                <c:pt idx="2">
                  <c:v>2 020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3"/>
                <c:pt idx="0">
                  <c:v>21643</c:v>
                </c:pt>
                <c:pt idx="1">
                  <c:v>9020</c:v>
                </c:pt>
                <c:pt idx="2">
                  <c:v>8736</c:v>
                </c:pt>
              </c:numCache>
            </c:numRef>
          </c:val>
        </c:ser>
        <c:ser>
          <c:idx val="2"/>
          <c:order val="2"/>
          <c:tx>
            <c:strRef>
              <c:f>label 2</c:f>
              <c:strCache>
                <c:ptCount val="1"/>
                <c:pt idx="0">
                  <c:v>Dettes CT</c:v>
                </c:pt>
              </c:strCache>
            </c:strRef>
          </c:tx>
          <c:spPr>
            <a:gradFill>
              <a:gsLst>
                <a:gs pos="0">
                  <a:srgbClr val="9fc949"/>
                </a:gs>
                <a:gs pos="100000">
                  <a:srgbClr val="d9ff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 2018</c:v>
                </c:pt>
                <c:pt idx="1">
                  <c:v> 2019 </c:v>
                </c:pt>
                <c:pt idx="2">
                  <c:v>2 020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3"/>
                <c:pt idx="0">
                  <c:v>91308</c:v>
                </c:pt>
                <c:pt idx="1">
                  <c:v>78698</c:v>
                </c:pt>
                <c:pt idx="2">
                  <c:v>105348</c:v>
                </c:pt>
              </c:numCache>
            </c:numRef>
          </c:val>
        </c:ser>
        <c:ser>
          <c:idx val="3"/>
          <c:order val="3"/>
          <c:tx>
            <c:strRef>
              <c:f>label 3</c:f>
              <c:strCache>
                <c:ptCount val="1"/>
                <c:pt idx="0">
                  <c:v>Besoin Fonds de Roulement (BFR)</c:v>
                </c:pt>
              </c:strCache>
            </c:strRef>
          </c:tx>
          <c:spPr>
            <a:gradFill>
              <a:gsLst>
                <a:gs pos="0">
                  <a:srgbClr val="7e5aaa"/>
                </a:gs>
                <a:gs pos="100000">
                  <a:srgbClr val="c7aeed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 2018</c:v>
                </c:pt>
                <c:pt idx="1">
                  <c:v> 2019 </c:v>
                </c:pt>
                <c:pt idx="2">
                  <c:v>2 020</c:v>
                </c:pt>
              </c:strCache>
            </c:strRef>
          </c:cat>
          <c:val>
            <c:numRef>
              <c:f>3</c:f>
              <c:numCache>
                <c:formatCode>General</c:formatCode>
                <c:ptCount val="3"/>
                <c:pt idx="0">
                  <c:v>-26458</c:v>
                </c:pt>
                <c:pt idx="1">
                  <c:v>-30960</c:v>
                </c:pt>
                <c:pt idx="2">
                  <c:v>-44318</c:v>
                </c:pt>
              </c:numCache>
            </c:numRef>
          </c:val>
        </c:ser>
        <c:gapWidth val="150"/>
        <c:overlap val="0"/>
        <c:axId val="5513279"/>
        <c:axId val="84813776"/>
      </c:barChart>
      <c:catAx>
        <c:axId val="5513279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84813776"/>
        <c:crosses val="autoZero"/>
        <c:auto val="1"/>
        <c:lblAlgn val="ctr"/>
        <c:lblOffset val="100"/>
      </c:catAx>
      <c:valAx>
        <c:axId val="84813776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5513279"/>
        <c:crosses val="autoZero"/>
      </c:valAx>
      <c:spPr>
        <a:solidFill>
          <a:srgbClr val="ffffff"/>
        </a:solidFill>
        <a:ln>
          <a:noFill/>
        </a:ln>
      </c:spPr>
    </c:plotArea>
    <c:legend>
      <c:legendPos val="r"/>
      <c:overlay val="0"/>
      <c:spPr>
        <a:noFill/>
        <a:ln>
          <a:noFill/>
        </a:ln>
      </c:spPr>
      <c:txPr>
        <a:bodyPr/>
        <a:lstStyle/>
        <a:p>
          <a:pPr>
            <a:defRPr b="0" sz="1000" spc="-1" strike="noStrike">
              <a:solidFill>
                <a:srgbClr val="000000"/>
              </a:solidFill>
              <a:latin typeface="Calibri"/>
            </a:defRPr>
          </a:pPr>
        </a:p>
      </c:txPr>
    </c:legend>
    <c:plotVisOnly val="1"/>
    <c:dispBlanksAs val="gap"/>
  </c:chart>
  <c:spPr>
    <a:noFill/>
    <a:ln>
      <a:noFill/>
    </a:ln>
  </c:spPr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Immobilisations 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 2018</c:v>
                </c:pt>
                <c:pt idx="1">
                  <c:v> 2019 </c:v>
                </c:pt>
                <c:pt idx="2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36425</c:v>
                </c:pt>
                <c:pt idx="1">
                  <c:v>28006</c:v>
                </c:pt>
                <c:pt idx="2">
                  <c:v>46616</c:v>
                </c:pt>
              </c:numCache>
            </c:numRef>
          </c:val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Ressources LT</c:v>
                </c:pt>
              </c:strCache>
            </c:strRef>
          </c:tx>
          <c:spPr>
            <a:gradFill>
              <a:gsLst>
                <a:gs pos="0">
                  <a:srgbClr val="d03f3b"/>
                </a:gs>
                <a:gs pos="100000">
                  <a:srgbClr val="ffa7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 2018</c:v>
                </c:pt>
                <c:pt idx="1">
                  <c:v> 2019 </c:v>
                </c:pt>
                <c:pt idx="2">
                  <c:v>2 020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3"/>
                <c:pt idx="0">
                  <c:v>57477</c:v>
                </c:pt>
                <c:pt idx="1">
                  <c:v>53008</c:v>
                </c:pt>
                <c:pt idx="2">
                  <c:v>91734</c:v>
                </c:pt>
              </c:numCache>
            </c:numRef>
          </c:val>
        </c:ser>
        <c:ser>
          <c:idx val="2"/>
          <c:order val="2"/>
          <c:tx>
            <c:strRef>
              <c:f>label 2</c:f>
              <c:strCache>
                <c:ptCount val="1"/>
                <c:pt idx="0">
                  <c:v>Fonds de Roulement (FRNG)</c:v>
                </c:pt>
              </c:strCache>
            </c:strRef>
          </c:tx>
          <c:spPr>
            <a:gradFill>
              <a:gsLst>
                <a:gs pos="0">
                  <a:srgbClr val="9fc949"/>
                </a:gs>
                <a:gs pos="100000">
                  <a:srgbClr val="d9ff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 2018</c:v>
                </c:pt>
                <c:pt idx="1">
                  <c:v> 2019 </c:v>
                </c:pt>
                <c:pt idx="2">
                  <c:v>2 020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3"/>
                <c:pt idx="0">
                  <c:v>21052</c:v>
                </c:pt>
                <c:pt idx="1">
                  <c:v>25002</c:v>
                </c:pt>
                <c:pt idx="2">
                  <c:v>45118</c:v>
                </c:pt>
              </c:numCache>
            </c:numRef>
          </c:val>
        </c:ser>
        <c:gapWidth val="150"/>
        <c:overlap val="0"/>
        <c:axId val="12887656"/>
        <c:axId val="24528985"/>
      </c:barChart>
      <c:catAx>
        <c:axId val="12887656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24528985"/>
        <c:crosses val="autoZero"/>
        <c:auto val="1"/>
        <c:lblAlgn val="ctr"/>
        <c:lblOffset val="100"/>
      </c:catAx>
      <c:valAx>
        <c:axId val="24528985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12887656"/>
        <c:crosses val="autoZero"/>
      </c:valAx>
      <c:spPr>
        <a:solidFill>
          <a:srgbClr val="ffffff"/>
        </a:solidFill>
        <a:ln>
          <a:noFill/>
        </a:ln>
      </c:spPr>
    </c:plotArea>
    <c:legend>
      <c:legendPos val="r"/>
      <c:overlay val="0"/>
      <c:spPr>
        <a:noFill/>
        <a:ln>
          <a:noFill/>
        </a:ln>
      </c:spPr>
      <c:txPr>
        <a:bodyPr/>
        <a:lstStyle/>
        <a:p>
          <a:pPr>
            <a:defRPr b="0" sz="1000" spc="-1" strike="noStrike">
              <a:solidFill>
                <a:srgbClr val="000000"/>
              </a:solidFill>
              <a:latin typeface="Calibri"/>
            </a:defRPr>
          </a:pPr>
        </a:p>
      </c:txPr>
    </c:legend>
    <c:plotVisOnly val="1"/>
    <c:dispBlanksAs val="gap"/>
  </c:chart>
  <c:spPr>
    <a:noFill/>
    <a:ln>
      <a:noFill/>
    </a:ln>
  </c:spPr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Produits Expl. 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417144</c:v>
                </c:pt>
                <c:pt idx="1">
                  <c:v>499685</c:v>
                </c:pt>
                <c:pt idx="2">
                  <c:v>575304</c:v>
                </c:pt>
                <c:pt idx="3">
                  <c:v>633259</c:v>
                </c:pt>
                <c:pt idx="4">
                  <c:v>899516</c:v>
                </c:pt>
              </c:numCache>
            </c:numRef>
          </c:val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Charges d'Expl. </c:v>
                </c:pt>
              </c:strCache>
            </c:strRef>
          </c:tx>
          <c:spPr>
            <a:gradFill>
              <a:gsLst>
                <a:gs pos="0">
                  <a:srgbClr val="d03f3b"/>
                </a:gs>
                <a:gs pos="100000">
                  <a:srgbClr val="ffa7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5"/>
                <c:pt idx="0">
                  <c:v>400327</c:v>
                </c:pt>
                <c:pt idx="1">
                  <c:v>478301</c:v>
                </c:pt>
                <c:pt idx="2">
                  <c:v>576827</c:v>
                </c:pt>
                <c:pt idx="3">
                  <c:v>639220</c:v>
                </c:pt>
                <c:pt idx="4">
                  <c:v>855693</c:v>
                </c:pt>
              </c:numCache>
            </c:numRef>
          </c:val>
        </c:ser>
        <c:ser>
          <c:idx val="2"/>
          <c:order val="2"/>
          <c:tx>
            <c:strRef>
              <c:f>label 2</c:f>
              <c:strCache>
                <c:ptCount val="1"/>
                <c:pt idx="0">
                  <c:v>Résultat d'Expl. </c:v>
                </c:pt>
              </c:strCache>
            </c:strRef>
          </c:tx>
          <c:spPr>
            <a:gradFill>
              <a:gsLst>
                <a:gs pos="0">
                  <a:srgbClr val="9fc949"/>
                </a:gs>
                <a:gs pos="100000">
                  <a:srgbClr val="d9ff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5"/>
                <c:pt idx="0">
                  <c:v>16817</c:v>
                </c:pt>
                <c:pt idx="1">
                  <c:v>21384</c:v>
                </c:pt>
                <c:pt idx="2">
                  <c:v>-1523</c:v>
                </c:pt>
                <c:pt idx="3">
                  <c:v>-5961</c:v>
                </c:pt>
                <c:pt idx="4">
                  <c:v>43823</c:v>
                </c:pt>
              </c:numCache>
            </c:numRef>
          </c:val>
        </c:ser>
        <c:gapWidth val="150"/>
        <c:overlap val="0"/>
        <c:axId val="72436358"/>
        <c:axId val="72339523"/>
      </c:barChart>
      <c:catAx>
        <c:axId val="72436358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72339523"/>
        <c:crosses val="autoZero"/>
        <c:auto val="1"/>
        <c:lblAlgn val="ctr"/>
        <c:lblOffset val="100"/>
      </c:catAx>
      <c:valAx>
        <c:axId val="72339523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72436358"/>
        <c:crosses val="autoZero"/>
      </c:valAx>
      <c:spPr>
        <a:solidFill>
          <a:srgbClr val="ffffff"/>
        </a:solidFill>
        <a:ln>
          <a:noFill/>
        </a:ln>
      </c:spPr>
    </c:plotArea>
    <c:legend>
      <c:legendPos val="r"/>
      <c:overlay val="0"/>
      <c:spPr>
        <a:noFill/>
        <a:ln>
          <a:noFill/>
        </a:ln>
      </c:spPr>
      <c:txPr>
        <a:bodyPr/>
        <a:lstStyle/>
        <a:p>
          <a:pPr>
            <a:defRPr b="0" sz="1000" spc="-1" strike="noStrike">
              <a:solidFill>
                <a:srgbClr val="000000"/>
              </a:solidFill>
              <a:latin typeface="Calibri"/>
            </a:defRPr>
          </a:pPr>
        </a:p>
      </c:txPr>
    </c:legend>
    <c:plotVisOnly val="1"/>
    <c:dispBlanksAs val="gap"/>
  </c:chart>
  <c:spPr>
    <a:noFill/>
    <a:ln>
      <a:noFill/>
    </a:ln>
  </c:spPr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Autres produits 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3670</c:v>
                </c:pt>
                <c:pt idx="1">
                  <c:v>3717</c:v>
                </c:pt>
                <c:pt idx="2">
                  <c:v>4415</c:v>
                </c:pt>
                <c:pt idx="3">
                  <c:v>3458</c:v>
                </c:pt>
                <c:pt idx="4">
                  <c:v>163</c:v>
                </c:pt>
              </c:numCache>
            </c:numRef>
          </c:val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Autres charges</c:v>
                </c:pt>
              </c:strCache>
            </c:strRef>
          </c:tx>
          <c:spPr>
            <a:gradFill>
              <a:gsLst>
                <a:gs pos="0">
                  <a:srgbClr val="d03f3b"/>
                </a:gs>
                <a:gs pos="100000">
                  <a:srgbClr val="ffa7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5"/>
                <c:pt idx="0">
                  <c:v>4418</c:v>
                </c:pt>
                <c:pt idx="1">
                  <c:v>3317</c:v>
                </c:pt>
                <c:pt idx="2">
                  <c:v>187</c:v>
                </c:pt>
                <c:pt idx="3">
                  <c:v>4</c:v>
                </c:pt>
                <c:pt idx="4">
                  <c:v>14</c:v>
                </c:pt>
              </c:numCache>
            </c:numRef>
          </c:val>
        </c:ser>
        <c:ser>
          <c:idx val="2"/>
          <c:order val="2"/>
          <c:tx>
            <c:strRef>
              <c:f>label 2</c:f>
              <c:strCache>
                <c:ptCount val="1"/>
                <c:pt idx="0">
                  <c:v>Résultat </c:v>
                </c:pt>
              </c:strCache>
            </c:strRef>
          </c:tx>
          <c:spPr>
            <a:gradFill>
              <a:gsLst>
                <a:gs pos="0">
                  <a:srgbClr val="9fc949"/>
                </a:gs>
                <a:gs pos="100000">
                  <a:srgbClr val="d9ff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5"/>
                <c:pt idx="0">
                  <c:v>16069</c:v>
                </c:pt>
                <c:pt idx="1">
                  <c:v>21784</c:v>
                </c:pt>
                <c:pt idx="2">
                  <c:v>2705</c:v>
                </c:pt>
                <c:pt idx="3">
                  <c:v>-2507</c:v>
                </c:pt>
                <c:pt idx="4">
                  <c:v>38727</c:v>
                </c:pt>
              </c:numCache>
            </c:numRef>
          </c:val>
        </c:ser>
        <c:gapWidth val="150"/>
        <c:overlap val="0"/>
        <c:axId val="64353787"/>
        <c:axId val="65718895"/>
      </c:barChart>
      <c:catAx>
        <c:axId val="64353787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65718895"/>
        <c:crosses val="autoZero"/>
        <c:auto val="1"/>
        <c:lblAlgn val="ctr"/>
        <c:lblOffset val="100"/>
      </c:catAx>
      <c:valAx>
        <c:axId val="65718895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64353787"/>
        <c:crosses val="autoZero"/>
      </c:valAx>
      <c:spPr>
        <a:solidFill>
          <a:srgbClr val="ffffff"/>
        </a:solidFill>
        <a:ln>
          <a:noFill/>
        </a:ln>
      </c:spPr>
    </c:plotArea>
    <c:legend>
      <c:legendPos val="r"/>
      <c:overlay val="0"/>
      <c:spPr>
        <a:noFill/>
        <a:ln>
          <a:noFill/>
        </a:ln>
      </c:spPr>
      <c:txPr>
        <a:bodyPr/>
        <a:lstStyle/>
        <a:p>
          <a:pPr>
            <a:defRPr b="0" sz="1000" spc="-1" strike="noStrike">
              <a:solidFill>
                <a:srgbClr val="000000"/>
              </a:solidFill>
              <a:latin typeface="Calibri"/>
            </a:defRPr>
          </a:pPr>
        </a:p>
      </c:txPr>
    </c:legend>
    <c:plotVisOnly val="1"/>
    <c:dispBlanksAs val="gap"/>
  </c:chart>
  <c:spPr>
    <a:noFill/>
    <a:ln>
      <a:noFill/>
    </a:ln>
  </c:spPr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Ventes Producteurs HT 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158667</c:v>
                </c:pt>
                <c:pt idx="1">
                  <c:v>164943</c:v>
                </c:pt>
                <c:pt idx="2">
                  <c:v>197468</c:v>
                </c:pt>
                <c:pt idx="3">
                  <c:v>239175</c:v>
                </c:pt>
                <c:pt idx="4">
                  <c:v>359190</c:v>
                </c:pt>
              </c:numCache>
            </c:numRef>
          </c:val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Ventes Epicerie HT</c:v>
                </c:pt>
              </c:strCache>
            </c:strRef>
          </c:tx>
          <c:spPr>
            <a:gradFill>
              <a:gsLst>
                <a:gs pos="0">
                  <a:srgbClr val="d03f3b"/>
                </a:gs>
                <a:gs pos="100000">
                  <a:srgbClr val="ffa7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5"/>
                <c:pt idx="0">
                  <c:v>350114</c:v>
                </c:pt>
                <c:pt idx="1">
                  <c:v>420653</c:v>
                </c:pt>
                <c:pt idx="2">
                  <c:v>517840</c:v>
                </c:pt>
                <c:pt idx="3">
                  <c:v>575559</c:v>
                </c:pt>
                <c:pt idx="4">
                  <c:v>813179</c:v>
                </c:pt>
              </c:numCache>
            </c:numRef>
          </c:val>
        </c:ser>
        <c:ser>
          <c:idx val="2"/>
          <c:order val="2"/>
          <c:tx>
            <c:strRef>
              <c:f>label 2</c:f>
              <c:strCache>
                <c:ptCount val="1"/>
                <c:pt idx="0">
                  <c:v>Total Ventes HT </c:v>
                </c:pt>
              </c:strCache>
            </c:strRef>
          </c:tx>
          <c:spPr>
            <a:gradFill>
              <a:gsLst>
                <a:gs pos="0">
                  <a:srgbClr val="9fc949"/>
                </a:gs>
                <a:gs pos="100000">
                  <a:srgbClr val="d9ffa4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5"/>
                <c:pt idx="0">
                  <c:v>2016</c:v>
                </c:pt>
                <c:pt idx="1">
                  <c:v>2017</c:v>
                </c:pt>
                <c:pt idx="2">
                  <c:v> 2018</c:v>
                </c:pt>
                <c:pt idx="3">
                  <c:v> 2019 </c:v>
                </c:pt>
                <c:pt idx="4">
                  <c:v>2 020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5"/>
                <c:pt idx="0">
                  <c:v>508781</c:v>
                </c:pt>
                <c:pt idx="1">
                  <c:v>585596</c:v>
                </c:pt>
                <c:pt idx="2">
                  <c:v>715308</c:v>
                </c:pt>
                <c:pt idx="3">
                  <c:v>814774</c:v>
                </c:pt>
                <c:pt idx="4">
                  <c:v>1172369</c:v>
                </c:pt>
              </c:numCache>
            </c:numRef>
          </c:val>
        </c:ser>
        <c:gapWidth val="150"/>
        <c:overlap val="0"/>
        <c:axId val="98808656"/>
        <c:axId val="56963050"/>
      </c:barChart>
      <c:catAx>
        <c:axId val="98808656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56963050"/>
        <c:crosses val="autoZero"/>
        <c:auto val="1"/>
        <c:lblAlgn val="ctr"/>
        <c:lblOffset val="100"/>
      </c:catAx>
      <c:valAx>
        <c:axId val="56963050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98808656"/>
        <c:crosses val="autoZero"/>
      </c:valAx>
      <c:spPr>
        <a:solidFill>
          <a:srgbClr val="ffffff"/>
        </a:solidFill>
        <a:ln>
          <a:noFill/>
        </a:ln>
      </c:spPr>
    </c:plotArea>
    <c:legend>
      <c:legendPos val="r"/>
      <c:overlay val="0"/>
      <c:spPr>
        <a:noFill/>
        <a:ln>
          <a:noFill/>
        </a:ln>
      </c:spPr>
      <c:txPr>
        <a:bodyPr/>
        <a:lstStyle/>
        <a:p>
          <a:pPr>
            <a:defRPr b="0" sz="1000" spc="-1" strike="noStrike">
              <a:solidFill>
                <a:srgbClr val="000000"/>
              </a:solidFill>
              <a:latin typeface="Calibri"/>
            </a:defRPr>
          </a:pPr>
        </a:p>
      </c:txPr>
    </c:legend>
    <c:plotVisOnly val="1"/>
    <c:dispBlanksAs val="gap"/>
  </c:chart>
  <c:spPr>
    <a:noFill/>
    <a:ln>
      <a:noFill/>
    </a:ln>
  </c:spPr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Intéressement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Intéressement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2 018</c:v>
                </c:pt>
                <c:pt idx="1">
                  <c:v>2 019</c:v>
                </c:pt>
                <c:pt idx="2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4339</c:v>
                </c:pt>
                <c:pt idx="1">
                  <c:v>2731</c:v>
                </c:pt>
                <c:pt idx="2">
                  <c:v>22280</c:v>
                </c:pt>
              </c:numCache>
            </c:numRef>
          </c:val>
        </c:ser>
        <c:gapWidth val="150"/>
        <c:overlap val="0"/>
        <c:axId val="38940471"/>
        <c:axId val="64723137"/>
      </c:barChart>
      <c:catAx>
        <c:axId val="38940471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64723137"/>
        <c:crosses val="autoZero"/>
        <c:auto val="1"/>
        <c:lblAlgn val="ctr"/>
        <c:lblOffset val="100"/>
      </c:catAx>
      <c:valAx>
        <c:axId val="64723137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38940471"/>
        <c:crosses val="autoZero"/>
      </c:valAx>
      <c:spPr>
        <a:solidFill>
          <a:srgbClr val="ffffff"/>
        </a:solidFill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Salaire Brut CDI 35h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Salaire Brut CDI 35h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2 018</c:v>
                </c:pt>
                <c:pt idx="1">
                  <c:v>2 019</c:v>
                </c:pt>
                <c:pt idx="2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1480</c:v>
                </c:pt>
                <c:pt idx="1">
                  <c:v>1575</c:v>
                </c:pt>
                <c:pt idx="2">
                  <c:v>1735</c:v>
                </c:pt>
              </c:numCache>
            </c:numRef>
          </c:val>
        </c:ser>
        <c:gapWidth val="150"/>
        <c:overlap val="0"/>
        <c:axId val="11111447"/>
        <c:axId val="83702528"/>
      </c:barChart>
      <c:catAx>
        <c:axId val="11111447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83702528"/>
        <c:crosses val="autoZero"/>
        <c:auto val="1"/>
        <c:lblAlgn val="ctr"/>
        <c:lblOffset val="100"/>
      </c:catAx>
      <c:valAx>
        <c:axId val="83702528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11111447"/>
        <c:crosses val="autoZero"/>
      </c:valAx>
      <c:spPr>
        <a:solidFill>
          <a:srgbClr val="ffffff"/>
        </a:solidFill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Masse salariale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Masse salariale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2 018</c:v>
                </c:pt>
                <c:pt idx="1">
                  <c:v>2 019</c:v>
                </c:pt>
                <c:pt idx="2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100112</c:v>
                </c:pt>
                <c:pt idx="1">
                  <c:v>120239</c:v>
                </c:pt>
                <c:pt idx="2">
                  <c:v>172683</c:v>
                </c:pt>
              </c:numCache>
            </c:numRef>
          </c:val>
        </c:ser>
        <c:gapWidth val="150"/>
        <c:overlap val="0"/>
        <c:axId val="40496666"/>
        <c:axId val="31489838"/>
      </c:barChart>
      <c:catAx>
        <c:axId val="40496666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31489838"/>
        <c:crosses val="autoZero"/>
        <c:auto val="1"/>
        <c:lblAlgn val="ctr"/>
        <c:lblOffset val="100"/>
      </c:catAx>
      <c:valAx>
        <c:axId val="31489838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0496666"/>
        <c:crosses val="autoZero"/>
      </c:valAx>
      <c:spPr>
        <a:solidFill>
          <a:srgbClr val="ffffff"/>
        </a:solidFill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ETP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ETP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,##0.0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2 018</c:v>
                </c:pt>
                <c:pt idx="1">
                  <c:v>2 019</c:v>
                </c:pt>
                <c:pt idx="2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5.8</c:v>
                </c:pt>
                <c:pt idx="1">
                  <c:v>6.42</c:v>
                </c:pt>
                <c:pt idx="2">
                  <c:v>6.87</c:v>
                </c:pt>
              </c:numCache>
            </c:numRef>
          </c:val>
        </c:ser>
        <c:gapWidth val="150"/>
        <c:overlap val="0"/>
        <c:axId val="50998005"/>
        <c:axId val="9538269"/>
      </c:barChart>
      <c:catAx>
        <c:axId val="50998005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9538269"/>
        <c:crosses val="autoZero"/>
        <c:auto val="1"/>
        <c:lblAlgn val="ctr"/>
        <c:lblOffset val="100"/>
      </c:catAx>
      <c:valAx>
        <c:axId val="9538269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,##0.0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50998005"/>
        <c:crosses val="autoZero"/>
      </c:valAx>
      <c:spPr>
        <a:solidFill>
          <a:srgbClr val="ffffff"/>
        </a:solidFill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1800" spc="-1" strike="noStrike">
                <a:solidFill>
                  <a:srgbClr val="000000"/>
                </a:solidFill>
                <a:latin typeface="Calibri"/>
              </a:defRPr>
            </a:pPr>
            <a:r>
              <a:rPr b="1" sz="1800" spc="-1" strike="noStrike">
                <a:solidFill>
                  <a:srgbClr val="000000"/>
                </a:solidFill>
                <a:latin typeface="Calibri"/>
              </a:rPr>
              <a:t>CA/ETP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CA/ETP</c:v>
                </c:pt>
              </c:strCache>
            </c:strRef>
          </c:tx>
          <c:spPr>
            <a:gradFill>
              <a:gsLst>
                <a:gs pos="0">
                  <a:srgbClr val="3e7fcc"/>
                </a:gs>
                <a:gs pos="100000">
                  <a:srgbClr val="a4c1ff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#\ ##0" sourceLinked="1"/>
            <c:txPr>
              <a:bodyPr/>
              <a:lstStyle/>
              <a:p>
                <a:pPr>
                  <a:defRPr b="0" sz="1000" spc="-1" strike="noStrike"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0"/>
          </c:dLbls>
          <c:cat>
            <c:strRef>
              <c:f>categories</c:f>
              <c:strCache>
                <c:ptCount val="3"/>
                <c:pt idx="0">
                  <c:v>2 018</c:v>
                </c:pt>
                <c:pt idx="1">
                  <c:v>2 019</c:v>
                </c:pt>
                <c:pt idx="2">
                  <c:v>2 020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136620</c:v>
                </c:pt>
                <c:pt idx="1">
                  <c:v>142641</c:v>
                </c:pt>
                <c:pt idx="2">
                  <c:v>167227</c:v>
                </c:pt>
              </c:numCache>
            </c:numRef>
          </c:val>
        </c:ser>
        <c:gapWidth val="150"/>
        <c:overlap val="0"/>
        <c:axId val="41945772"/>
        <c:axId val="58504153"/>
      </c:barChart>
      <c:catAx>
        <c:axId val="41945772"/>
        <c:scaling>
          <c:orientation val="minMax"/>
        </c:scaling>
        <c:delete val="0"/>
        <c:axPos val="b"/>
        <c:numFmt formatCode="[$-40C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58504153"/>
        <c:crosses val="autoZero"/>
        <c:auto val="1"/>
        <c:lblAlgn val="ctr"/>
        <c:lblOffset val="100"/>
      </c:catAx>
      <c:valAx>
        <c:axId val="58504153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#\ ##0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1945772"/>
        <c:crosses val="autoZero"/>
      </c:valAx>
      <c:spPr>
        <a:solidFill>
          <a:srgbClr val="ffffff"/>
        </a:solidFill>
        <a:ln>
          <a:noFill/>
        </a:ln>
      </c:spPr>
    </c:plotArea>
    <c:plotVisOnly val="1"/>
    <c:dispBlanksAs val="gap"/>
  </c:chart>
  <c:spPr>
    <a:noFill/>
    <a:ln>
      <a:noFill/>
    </a:ln>
  </c:spPr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Cliquez pour déplacer la diapo</a:t>
            </a:r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fr-FR" sz="2000" spc="-1" strike="noStrike">
                <a:latin typeface="Arial"/>
              </a:rPr>
              <a:t>Cliquez pour modifier le format des notes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fr-FR" sz="1400" spc="-1" strike="noStrike">
                <a:latin typeface="Times New Roman"/>
              </a:rPr>
              <a:t>&lt;en-tête&gt;</a:t>
            </a:r>
            <a:endParaRPr b="0" lang="fr-FR" sz="14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fr-FR" sz="1400" spc="-1" strike="noStrike">
                <a:latin typeface="Times New Roman"/>
              </a:rPr>
              <a:t>&lt;date/heure&gt;</a:t>
            </a:r>
            <a:endParaRPr b="0" lang="fr-FR" sz="1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fr-FR" sz="1400" spc="-1" strike="noStrike">
                <a:latin typeface="Times New Roman"/>
              </a:rPr>
              <a:t>&lt;pied de page&gt;</a:t>
            </a:r>
            <a:endParaRPr b="0" lang="fr-FR" sz="1400" spc="-1" strike="noStrike">
              <a:latin typeface="Times New Roman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DB0C9B7C-18BE-4CD8-AAAF-746C21E65EB8}" type="slidenum">
              <a:rPr b="0" lang="fr-FR" sz="1400" spc="-1" strike="noStrike">
                <a:latin typeface="Times New Roman"/>
              </a:rPr>
              <a:t>&lt;numéro&gt;</a:t>
            </a:fld>
            <a:endParaRPr b="0" lang="fr-F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2000" spc="-1" strike="noStrike">
                <a:latin typeface="Arial"/>
              </a:rPr>
              <a:t>Documents complet à disposition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95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749931A4-51D4-4CD6-9663-481EE634ACB1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2000" spc="-1" strike="noStrike">
                <a:latin typeface="Arial"/>
              </a:rPr>
              <a:t>Documents complet à disposition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98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77A768E-3FD4-4EF1-9FE2-8887DDDC9990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Immobilisations Corporelles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18 177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12 481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36 425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28 006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4 6616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Trésorerie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60 316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86 893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50 814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57 760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124 889</a:t>
            </a:r>
            <a:endParaRPr b="0" lang="fr-F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TOTAL ACTIF &amp; PASSIF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131 554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150 556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152 089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133 105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232 535</a:t>
            </a:r>
            <a:endParaRPr b="0" lang="fr-F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2000" spc="-1" strike="noStrike">
              <a:latin typeface="Arial"/>
            </a:endParaRPr>
          </a:p>
        </p:txBody>
      </p:sp>
      <p:sp>
        <p:nvSpPr>
          <p:cNvPr id="101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B707C4FE-33A5-4D6E-B78B-B938BF243B00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Report à nouveau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9 931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26 001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47 785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50 490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47 982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Emprunts &amp; Dettes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16 119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11 582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6 987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5 025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5 025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104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0BDAF94F-632E-4918-AA3B-F0574FFF8F46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Ressources LT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59 367 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57 477 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53 008 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91 734 ; 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Immobilisations 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12 481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36 425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 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28 006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  46 616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Stock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33 102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43 207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38 718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 52 294 ;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Créances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18 081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21 643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8 620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 8 736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Dettes CT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84 557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91 308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78 698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105 348 ;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Besoin FdR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-33 374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-26 458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-31 360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-44 318 ; FRNG : 91 734-46 616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BFR (besoin financ. CT) = stock+créances-dettes : FRNG (financ. Investissements et BFR) = ressources LT-immos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107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C655E924-32FA-4521-ABC0-B2DAD9C1C8C8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Produits Expl.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417 144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499 685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575 304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633 259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899 516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Charges d'Expl.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400 327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478 301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576 827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639 220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855 693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Résultat d'Expl.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16 817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21 384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-1 523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- 5961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43 823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110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803AAFE-556E-49BE-B1F8-5311A8CFD87A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Autres produits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3 670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3 717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4 415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3 458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163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Autres charges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4 418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3 317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187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14</a:t>
            </a:r>
            <a:endParaRPr b="0" lang="fr-FR" sz="12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Résultat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16 069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21 784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2 705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-2 507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38 727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113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7C82F189-BA13-468E-A8F5-5C9029A0ABBE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Ventes Producteurs HT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158 667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164 943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  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197 468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   239 175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359 190 accroissement  50%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Ventes Epicerie HT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350 114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420 653    517 840   575 599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813 179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accroissement  41%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Total Ventes HT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508 781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585 596    715 308   814 774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1 172 369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accroissement  44%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116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1CED1225-84C8-46D3-AD5C-14FB042020E6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2000" spc="-1" strike="noStrike">
                <a:latin typeface="Arial"/>
              </a:rPr>
              <a:t>Masse salariale</a:t>
            </a:r>
            <a:r>
              <a:rPr b="0" lang="fr-FR" sz="2000" spc="-1" strike="noStrike">
                <a:latin typeface="Arial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10 112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120 239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172 683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 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BASE 35h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	</a:t>
            </a: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1 480     1 575       1 735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2000" spc="-1" strike="noStrike">
                <a:solidFill>
                  <a:srgbClr val="000000"/>
                </a:solidFill>
                <a:latin typeface="+mn-lt"/>
                <a:ea typeface="+mn-ea"/>
              </a:rPr>
              <a:t>Intéressement  4 339   2731   22 280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119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908F1F4F-0230-4A5D-A5F1-E8B215822511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pPr marL="216000" indent="-216000">
              <a:lnSpc>
                <a:spcPct val="100000"/>
              </a:lnSpc>
            </a:pPr>
            <a:r>
              <a:rPr b="0" lang="fr-FR" sz="2000" spc="-1" strike="noStrike">
                <a:latin typeface="Arial"/>
              </a:rPr>
              <a:t>ETP  5,8</a:t>
            </a:r>
            <a:r>
              <a:rPr b="0" lang="fr-FR" sz="2000" spc="-1" strike="noStrike">
                <a:latin typeface="Arial"/>
              </a:rPr>
              <a:t>	</a:t>
            </a:r>
            <a:r>
              <a:rPr b="0" lang="fr-FR" sz="2000" spc="-1" strike="noStrike">
                <a:latin typeface="Arial"/>
              </a:rPr>
              <a:t>6,4</a:t>
            </a:r>
            <a:r>
              <a:rPr b="0" lang="fr-FR" sz="2000" spc="-1" strike="noStrike">
                <a:latin typeface="Arial"/>
              </a:rPr>
              <a:t>	</a:t>
            </a:r>
            <a:r>
              <a:rPr b="0" lang="fr-FR" sz="2000" spc="-1" strike="noStrike">
                <a:latin typeface="Arial"/>
              </a:rPr>
              <a:t>6,9</a:t>
            </a:r>
            <a:endParaRPr b="0" lang="fr-FR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</a:pPr>
            <a:r>
              <a:rPr b="0" lang="fr-FR" sz="2000" spc="-1" strike="noStrike">
                <a:latin typeface="Arial"/>
              </a:rPr>
              <a:t>CA/ETP </a:t>
            </a:r>
            <a:r>
              <a:rPr b="0" lang="fr-FR" sz="2000" spc="-1" strike="noStrike">
                <a:latin typeface="Arial"/>
              </a:rPr>
              <a:t>	</a:t>
            </a:r>
            <a:r>
              <a:rPr b="0" lang="fr-FR" sz="2000" spc="-1" strike="noStrike">
                <a:latin typeface="Arial"/>
              </a:rPr>
              <a:t>136 620</a:t>
            </a:r>
            <a:r>
              <a:rPr b="0" lang="fr-FR" sz="2000" spc="-1" strike="noStrike">
                <a:latin typeface="Arial"/>
              </a:rPr>
              <a:t>	</a:t>
            </a:r>
            <a:r>
              <a:rPr b="0" lang="fr-FR" sz="2000" spc="-1" strike="noStrike">
                <a:latin typeface="Arial"/>
              </a:rPr>
              <a:t>142641</a:t>
            </a:r>
            <a:r>
              <a:rPr b="0" lang="fr-FR" sz="2000" spc="-1" strike="noStrike">
                <a:latin typeface="Arial"/>
              </a:rPr>
              <a:t>	</a:t>
            </a:r>
            <a:r>
              <a:rPr b="0" lang="fr-FR" sz="2000" spc="-1" strike="noStrike">
                <a:latin typeface="Arial"/>
              </a:rPr>
              <a:t>167 227</a:t>
            </a:r>
            <a:endParaRPr b="0" lang="fr-FR" sz="2000" spc="-1" strike="noStrike">
              <a:latin typeface="Arial"/>
            </a:endParaRPr>
          </a:p>
        </p:txBody>
      </p:sp>
      <p:sp>
        <p:nvSpPr>
          <p:cNvPr id="122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C4540710-96D6-4AAF-945C-9DE2FB5A6942}" type="slidenum">
              <a:rPr b="0" lang="fr-FR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fr-F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2040" cy="6813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fr-F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Cliquez et modifiez le titre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62E995CC-ED6E-45F1-98EB-872C0410C4B2}" type="datetime">
              <a:rPr b="0" lang="fr-FR" sz="1200" spc="-1" strike="noStrike">
                <a:solidFill>
                  <a:srgbClr val="8b8b8b"/>
                </a:solidFill>
                <a:latin typeface="Calibri"/>
              </a:rPr>
              <a:t>25/06/2021</a:t>
            </a:fld>
            <a:endParaRPr b="0" lang="fr-FR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fr-FR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4E770519-AC7C-4237-9DE7-26BA0F0D144F}" type="slidenum">
              <a:rPr b="0" lang="fr-FR" sz="1200" spc="-1" strike="noStrike">
                <a:solidFill>
                  <a:srgbClr val="8b8b8b"/>
                </a:solidFill>
                <a:latin typeface="Calibri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Cliquez pour éditer le format du plan de texte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Second niveau de plan</a:t>
            </a:r>
            <a:endParaRPr b="0" lang="fr-FR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Troisième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Quatrième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Cinquième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Sixième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Septième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chart" Target="../charts/chart2.xml"/><Relationship Id="rId3" Type="http://schemas.openxmlformats.org/officeDocument/2006/relationships/chart" Target="../charts/chart3.xml"/><Relationship Id="rId4" Type="http://schemas.openxmlformats.org/officeDocument/2006/relationships/image" Target="../media/image6.jpe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chart" Target="../charts/chart4.xml"/><Relationship Id="rId2" Type="http://schemas.openxmlformats.org/officeDocument/2006/relationships/chart" Target="../charts/chart5.xml"/><Relationship Id="rId3" Type="http://schemas.openxmlformats.org/officeDocument/2006/relationships/image" Target="../media/image7.jpe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chart" Target="../charts/chart6.xml"/><Relationship Id="rId2" Type="http://schemas.openxmlformats.org/officeDocument/2006/relationships/chart" Target="../charts/chart7.xml"/><Relationship Id="rId3" Type="http://schemas.openxmlformats.org/officeDocument/2006/relationships/image" Target="../media/image8.jpe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chart" Target="../charts/chart8.xml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chart" Target="../charts/chart9.xml"/><Relationship Id="rId2" Type="http://schemas.openxmlformats.org/officeDocument/2006/relationships/image" Target="../media/image10.jpe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chart" Target="../charts/chart10.xm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chart" Target="../charts/chart11.xml"/><Relationship Id="rId3" Type="http://schemas.openxmlformats.org/officeDocument/2006/relationships/chart" Target="../charts/chart12.xml"/><Relationship Id="rId4" Type="http://schemas.openxmlformats.org/officeDocument/2006/relationships/chart" Target="../charts/chart13.xml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chart" Target="../charts/chart14.xml"/><Relationship Id="rId3" Type="http://schemas.openxmlformats.org/officeDocument/2006/relationships/chart" Target="../charts/chart15.xml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Shape 1"/>
          <p:cNvSpPr txBox="1"/>
          <p:nvPr/>
        </p:nvSpPr>
        <p:spPr>
          <a:xfrm>
            <a:off x="685800" y="825480"/>
            <a:ext cx="77720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Comptes Biobauges 2020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8" name="TextShape 2"/>
          <p:cNvSpPr txBox="1"/>
          <p:nvPr/>
        </p:nvSpPr>
        <p:spPr>
          <a:xfrm>
            <a:off x="1092240" y="2552760"/>
            <a:ext cx="7543440" cy="304776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86000"/>
          </a:bodyPr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Une année de croissance exceptionnelle</a:t>
            </a: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Un impact inattendu mais très fort du confinement</a:t>
            </a: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Une professionnalisation de l’équipe des salarié(e)s</a:t>
            </a: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Une organisation et des procédures optimisées</a:t>
            </a: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Un travail important des bénévoles en appui</a:t>
            </a: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2400" spc="-1" strike="noStrike">
              <a:latin typeface="Arial"/>
            </a:endParaRPr>
          </a:p>
        </p:txBody>
      </p:sp>
      <p:pic>
        <p:nvPicPr>
          <p:cNvPr id="49" name="Image 3" descr=""/>
          <p:cNvPicPr/>
          <p:nvPr/>
        </p:nvPicPr>
        <p:blipFill>
          <a:blip r:embed="rId1"/>
          <a:stretch/>
        </p:blipFill>
        <p:spPr>
          <a:xfrm>
            <a:off x="6566040" y="0"/>
            <a:ext cx="2501640" cy="54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Shape 1"/>
          <p:cNvSpPr txBox="1"/>
          <p:nvPr/>
        </p:nvSpPr>
        <p:spPr>
          <a:xfrm>
            <a:off x="1371600" y="3886200"/>
            <a:ext cx="6400440" cy="175212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fr-FR" sz="3200" spc="-1" strike="noStrike">
                <a:solidFill>
                  <a:srgbClr val="8b8b8b"/>
                </a:solidFill>
                <a:latin typeface="Calibri"/>
              </a:rPr>
              <a:t> </a:t>
            </a:r>
            <a:endParaRPr b="0" lang="fr-FR" sz="3200" spc="-1" strike="noStrike">
              <a:latin typeface="Arial"/>
            </a:endParaRPr>
          </a:p>
        </p:txBody>
      </p:sp>
      <p:pic>
        <p:nvPicPr>
          <p:cNvPr id="51" name="Image 4" descr=""/>
          <p:cNvPicPr/>
          <p:nvPr/>
        </p:nvPicPr>
        <p:blipFill>
          <a:blip r:embed="rId1"/>
          <a:stretch/>
        </p:blipFill>
        <p:spPr>
          <a:xfrm>
            <a:off x="131040" y="0"/>
            <a:ext cx="4529520" cy="6857640"/>
          </a:xfrm>
          <a:prstGeom prst="rect">
            <a:avLst/>
          </a:prstGeom>
          <a:ln>
            <a:noFill/>
          </a:ln>
        </p:spPr>
      </p:pic>
      <p:pic>
        <p:nvPicPr>
          <p:cNvPr id="52" name="Image 6" descr=""/>
          <p:cNvPicPr/>
          <p:nvPr/>
        </p:nvPicPr>
        <p:blipFill>
          <a:blip r:embed="rId2"/>
          <a:stretch/>
        </p:blipFill>
        <p:spPr>
          <a:xfrm>
            <a:off x="4788000" y="0"/>
            <a:ext cx="431748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Shape 1"/>
          <p:cNvSpPr txBox="1"/>
          <p:nvPr/>
        </p:nvSpPr>
        <p:spPr>
          <a:xfrm>
            <a:off x="1371600" y="3886200"/>
            <a:ext cx="6400440" cy="175212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algn="ctr">
              <a:lnSpc>
                <a:spcPct val="100000"/>
              </a:lnSpc>
              <a:spcBef>
                <a:spcPts val="641"/>
              </a:spcBef>
            </a:pPr>
            <a:r>
              <a:rPr b="0" lang="fr-FR" sz="3200" spc="-1" strike="noStrike">
                <a:solidFill>
                  <a:srgbClr val="8b8b8b"/>
                </a:solidFill>
                <a:latin typeface="Calibri"/>
              </a:rPr>
              <a:t> </a:t>
            </a:r>
            <a:endParaRPr b="0" lang="fr-FR" sz="3200" spc="-1" strike="noStrike">
              <a:latin typeface="Arial"/>
            </a:endParaRPr>
          </a:p>
        </p:txBody>
      </p:sp>
      <p:pic>
        <p:nvPicPr>
          <p:cNvPr id="54" name="Image 5" descr=""/>
          <p:cNvPicPr/>
          <p:nvPr/>
        </p:nvPicPr>
        <p:blipFill>
          <a:blip r:embed="rId1"/>
          <a:stretch/>
        </p:blipFill>
        <p:spPr>
          <a:xfrm>
            <a:off x="145080" y="0"/>
            <a:ext cx="4566600" cy="6603480"/>
          </a:xfrm>
          <a:prstGeom prst="rect">
            <a:avLst/>
          </a:prstGeom>
          <a:ln>
            <a:noFill/>
          </a:ln>
        </p:spPr>
      </p:pic>
      <p:pic>
        <p:nvPicPr>
          <p:cNvPr id="55" name="Image 7" descr=""/>
          <p:cNvPicPr/>
          <p:nvPr/>
        </p:nvPicPr>
        <p:blipFill>
          <a:blip r:embed="rId2"/>
          <a:stretch/>
        </p:blipFill>
        <p:spPr>
          <a:xfrm>
            <a:off x="4711680" y="-20160"/>
            <a:ext cx="4431960" cy="6623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Shape 1"/>
          <p:cNvSpPr txBox="1"/>
          <p:nvPr/>
        </p:nvSpPr>
        <p:spPr>
          <a:xfrm>
            <a:off x="685800" y="727200"/>
            <a:ext cx="77720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Comptes Biobauges 2020</a:t>
            </a:r>
            <a:br/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Bilan ACTIF</a:t>
            </a:r>
            <a:br/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Eléments utilisés par l’association pour les besoins de son activité.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57" name="Graphique 6"/>
          <p:cNvGraphicFramePr/>
          <p:nvPr/>
        </p:nvGraphicFramePr>
        <p:xfrm>
          <a:off x="72720" y="2641680"/>
          <a:ext cx="434664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58" name="Graphique 4"/>
          <p:cNvGraphicFramePr/>
          <p:nvPr/>
        </p:nvGraphicFramePr>
        <p:xfrm>
          <a:off x="482760" y="2857680"/>
          <a:ext cx="417780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9" name="Graphique 5"/>
          <p:cNvGraphicFramePr/>
          <p:nvPr/>
        </p:nvGraphicFramePr>
        <p:xfrm>
          <a:off x="5334120" y="2857680"/>
          <a:ext cx="365724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0" name="Image 7" descr=""/>
          <p:cNvPicPr/>
          <p:nvPr/>
        </p:nvPicPr>
        <p:blipFill>
          <a:blip r:embed="rId4"/>
          <a:stretch/>
        </p:blipFill>
        <p:spPr>
          <a:xfrm>
            <a:off x="6566040" y="0"/>
            <a:ext cx="2501640" cy="54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Shape 1"/>
          <p:cNvSpPr txBox="1"/>
          <p:nvPr/>
        </p:nvSpPr>
        <p:spPr>
          <a:xfrm>
            <a:off x="713520" y="752400"/>
            <a:ext cx="81554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Comptes Biobauges 2020</a:t>
            </a:r>
            <a:br/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Bilan PASSIF</a:t>
            </a:r>
            <a:br/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Ressources ayant permis à l'entreprise de se procurer les éléments de l'actif.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62" name="Graphique 7"/>
          <p:cNvGraphicFramePr/>
          <p:nvPr/>
        </p:nvGraphicFramePr>
        <p:xfrm>
          <a:off x="501480" y="2844720"/>
          <a:ext cx="393660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63" name="Graphique 9"/>
          <p:cNvGraphicFramePr/>
          <p:nvPr/>
        </p:nvGraphicFramePr>
        <p:xfrm>
          <a:off x="4673520" y="2844720"/>
          <a:ext cx="389844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4" name="Image 4" descr=""/>
          <p:cNvPicPr/>
          <p:nvPr/>
        </p:nvPicPr>
        <p:blipFill>
          <a:blip r:embed="rId3"/>
          <a:stretch/>
        </p:blipFill>
        <p:spPr>
          <a:xfrm>
            <a:off x="6566040" y="0"/>
            <a:ext cx="2501640" cy="54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Shape 1"/>
          <p:cNvSpPr txBox="1"/>
          <p:nvPr/>
        </p:nvSpPr>
        <p:spPr>
          <a:xfrm>
            <a:off x="713520" y="546120"/>
            <a:ext cx="81554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Comptes Biobauges 2020</a:t>
            </a:r>
            <a:br/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Solidité financière</a:t>
            </a:r>
            <a:br/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Capacité à faire face aux échéances et à investir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66" name="Graphique 4"/>
          <p:cNvGraphicFramePr/>
          <p:nvPr/>
        </p:nvGraphicFramePr>
        <p:xfrm>
          <a:off x="311040" y="2298600"/>
          <a:ext cx="4044600" cy="3898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67" name="Graphique 7"/>
          <p:cNvGraphicFramePr/>
          <p:nvPr/>
        </p:nvGraphicFramePr>
        <p:xfrm>
          <a:off x="4709160" y="2298600"/>
          <a:ext cx="4159800" cy="436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8" name="Image 5" descr=""/>
          <p:cNvPicPr/>
          <p:nvPr/>
        </p:nvPicPr>
        <p:blipFill>
          <a:blip r:embed="rId3"/>
          <a:stretch/>
        </p:blipFill>
        <p:spPr>
          <a:xfrm>
            <a:off x="6566040" y="0"/>
            <a:ext cx="2501640" cy="54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Shape 1"/>
          <p:cNvSpPr txBox="1"/>
          <p:nvPr/>
        </p:nvSpPr>
        <p:spPr>
          <a:xfrm>
            <a:off x="713520" y="546120"/>
            <a:ext cx="81554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Comptes de Résultat</a:t>
            </a:r>
            <a:br/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Biobauges 2020</a:t>
            </a:r>
            <a:br/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70" name="Graphique 4"/>
          <p:cNvGraphicFramePr/>
          <p:nvPr/>
        </p:nvGraphicFramePr>
        <p:xfrm>
          <a:off x="927000" y="2197080"/>
          <a:ext cx="7403760" cy="4343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pic>
        <p:nvPicPr>
          <p:cNvPr id="71" name="Image 3" descr=""/>
          <p:cNvPicPr/>
          <p:nvPr/>
        </p:nvPicPr>
        <p:blipFill>
          <a:blip r:embed="rId2"/>
          <a:stretch/>
        </p:blipFill>
        <p:spPr>
          <a:xfrm>
            <a:off x="6566040" y="0"/>
            <a:ext cx="2501640" cy="54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Shape 1"/>
          <p:cNvSpPr txBox="1"/>
          <p:nvPr/>
        </p:nvSpPr>
        <p:spPr>
          <a:xfrm>
            <a:off x="713520" y="700200"/>
            <a:ext cx="81554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Comptes de Résultat</a:t>
            </a:r>
            <a:br/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Biobauges 2020</a:t>
            </a:r>
            <a:br/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73" name="Graphique 3"/>
          <p:cNvGraphicFramePr/>
          <p:nvPr/>
        </p:nvGraphicFramePr>
        <p:xfrm>
          <a:off x="866160" y="2170440"/>
          <a:ext cx="7477560" cy="4369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pic>
        <p:nvPicPr>
          <p:cNvPr id="74" name="Image 4" descr=""/>
          <p:cNvPicPr/>
          <p:nvPr/>
        </p:nvPicPr>
        <p:blipFill>
          <a:blip r:embed="rId2"/>
          <a:stretch/>
        </p:blipFill>
        <p:spPr>
          <a:xfrm>
            <a:off x="6566040" y="0"/>
            <a:ext cx="2501640" cy="54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Shape 1"/>
          <p:cNvSpPr txBox="1"/>
          <p:nvPr/>
        </p:nvSpPr>
        <p:spPr>
          <a:xfrm>
            <a:off x="-124560" y="825480"/>
            <a:ext cx="81554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Ventes CroC’ 2020</a:t>
            </a:r>
            <a:br/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6" name="Image 4" descr=""/>
          <p:cNvPicPr/>
          <p:nvPr/>
        </p:nvPicPr>
        <p:blipFill>
          <a:blip r:embed="rId1"/>
          <a:stretch/>
        </p:blipFill>
        <p:spPr>
          <a:xfrm>
            <a:off x="5880240" y="0"/>
            <a:ext cx="3187440" cy="825120"/>
          </a:xfrm>
          <a:prstGeom prst="rect">
            <a:avLst/>
          </a:prstGeom>
          <a:ln>
            <a:noFill/>
          </a:ln>
        </p:spPr>
      </p:pic>
      <p:graphicFrame>
        <p:nvGraphicFramePr>
          <p:cNvPr id="77" name="Graphique 6"/>
          <p:cNvGraphicFramePr/>
          <p:nvPr/>
        </p:nvGraphicFramePr>
        <p:xfrm>
          <a:off x="977760" y="2295360"/>
          <a:ext cx="7327440" cy="354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Shape 1"/>
          <p:cNvSpPr txBox="1"/>
          <p:nvPr/>
        </p:nvSpPr>
        <p:spPr>
          <a:xfrm>
            <a:off x="1397160" y="825480"/>
            <a:ext cx="663372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Rémunération</a:t>
            </a:r>
            <a:br/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9" name="Image 4" descr=""/>
          <p:cNvPicPr/>
          <p:nvPr/>
        </p:nvPicPr>
        <p:blipFill>
          <a:blip r:embed="rId1"/>
          <a:stretch/>
        </p:blipFill>
        <p:spPr>
          <a:xfrm>
            <a:off x="5880240" y="0"/>
            <a:ext cx="3187440" cy="825120"/>
          </a:xfrm>
          <a:prstGeom prst="rect">
            <a:avLst/>
          </a:prstGeom>
          <a:ln>
            <a:noFill/>
          </a:ln>
        </p:spPr>
      </p:pic>
      <p:graphicFrame>
        <p:nvGraphicFramePr>
          <p:cNvPr id="80" name="Graphique 10"/>
          <p:cNvGraphicFramePr/>
          <p:nvPr/>
        </p:nvGraphicFramePr>
        <p:xfrm>
          <a:off x="5359320" y="4235400"/>
          <a:ext cx="3212640" cy="2241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1" name="Graphique 6"/>
          <p:cNvGraphicFramePr/>
          <p:nvPr/>
        </p:nvGraphicFramePr>
        <p:xfrm>
          <a:off x="5359320" y="2048040"/>
          <a:ext cx="3549240" cy="2155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2" name="Graphique 11"/>
          <p:cNvGraphicFramePr/>
          <p:nvPr/>
        </p:nvGraphicFramePr>
        <p:xfrm>
          <a:off x="558720" y="2870280"/>
          <a:ext cx="402552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Shape 1"/>
          <p:cNvSpPr txBox="1"/>
          <p:nvPr/>
        </p:nvSpPr>
        <p:spPr>
          <a:xfrm>
            <a:off x="1397160" y="825480"/>
            <a:ext cx="663372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Ratio CA/ETP</a:t>
            </a:r>
            <a:br/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4" name="Image 4" descr=""/>
          <p:cNvPicPr/>
          <p:nvPr/>
        </p:nvPicPr>
        <p:blipFill>
          <a:blip r:embed="rId1"/>
          <a:stretch/>
        </p:blipFill>
        <p:spPr>
          <a:xfrm>
            <a:off x="6566040" y="0"/>
            <a:ext cx="2501640" cy="545760"/>
          </a:xfrm>
          <a:prstGeom prst="rect">
            <a:avLst/>
          </a:prstGeom>
          <a:ln>
            <a:noFill/>
          </a:ln>
        </p:spPr>
      </p:pic>
      <p:graphicFrame>
        <p:nvGraphicFramePr>
          <p:cNvPr id="85" name="Graphique 9"/>
          <p:cNvGraphicFramePr/>
          <p:nvPr/>
        </p:nvGraphicFramePr>
        <p:xfrm>
          <a:off x="825480" y="2832120"/>
          <a:ext cx="349200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6" name="Graphique 11"/>
          <p:cNvGraphicFramePr/>
          <p:nvPr/>
        </p:nvGraphicFramePr>
        <p:xfrm>
          <a:off x="4902120" y="2832120"/>
          <a:ext cx="386028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Shape 1"/>
          <p:cNvSpPr txBox="1"/>
          <p:nvPr/>
        </p:nvSpPr>
        <p:spPr>
          <a:xfrm>
            <a:off x="685800" y="527400"/>
            <a:ext cx="77720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Perspectives 2021 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TextShape 2"/>
          <p:cNvSpPr txBox="1"/>
          <p:nvPr/>
        </p:nvSpPr>
        <p:spPr>
          <a:xfrm>
            <a:off x="1371600" y="2145600"/>
            <a:ext cx="6901200" cy="31878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>
              <a:lnSpc>
                <a:spcPct val="100000"/>
              </a:lnSpc>
              <a:spcBef>
                <a:spcPts val="479"/>
              </a:spcBef>
            </a:pPr>
            <a:endParaRPr b="0" lang="fr-FR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Une année de croissance maîtrisée :</a:t>
            </a:r>
            <a:endParaRPr b="0" lang="fr-FR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• </a:t>
            </a: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une équipe stable et renforcée</a:t>
            </a: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• </a:t>
            </a: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un stock réorganisé</a:t>
            </a: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• </a:t>
            </a: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la perspective de l’agrandissement</a:t>
            </a:r>
            <a:endParaRPr b="0" lang="fr-FR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• </a:t>
            </a: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l’ouverture de la salle d’activités et cuisine</a:t>
            </a:r>
            <a:endParaRPr b="0" lang="fr-FR" sz="2400" spc="-1" strike="noStrike">
              <a:latin typeface="Arial"/>
            </a:endParaRPr>
          </a:p>
        </p:txBody>
      </p:sp>
      <p:pic>
        <p:nvPicPr>
          <p:cNvPr id="89" name="Image 3" descr=""/>
          <p:cNvPicPr/>
          <p:nvPr/>
        </p:nvPicPr>
        <p:blipFill>
          <a:blip r:embed="rId1"/>
          <a:stretch/>
        </p:blipFill>
        <p:spPr>
          <a:xfrm>
            <a:off x="6566040" y="0"/>
            <a:ext cx="2501640" cy="54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1"/>
          <p:cNvSpPr txBox="1"/>
          <p:nvPr/>
        </p:nvSpPr>
        <p:spPr>
          <a:xfrm>
            <a:off x="685800" y="527400"/>
            <a:ext cx="77720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Le budget 2021 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1" name="CustomShape 2"/>
          <p:cNvSpPr/>
          <p:nvPr/>
        </p:nvSpPr>
        <p:spPr>
          <a:xfrm>
            <a:off x="927000" y="1983240"/>
            <a:ext cx="7721280" cy="3656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Il a été réalisé fin 2020, en essayant de « gommer » l'effet confinement en lissant les surventes exceptionnelles de plusieurs semaines :</a:t>
            </a:r>
            <a:endParaRPr b="0" lang="fr-F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800" spc="-1" strike="noStrike">
                <a:solidFill>
                  <a:srgbClr val="000000"/>
                </a:solidFill>
                <a:latin typeface="Arial"/>
              </a:rPr>
              <a:t>Ses caractéristiques principales sont les suivantes :</a:t>
            </a:r>
            <a:endParaRPr b="0" lang="fr-F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• 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une prévision de progression de 8 % en épicerie et 10 % 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sur le 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dépôt-vente producteurs</a:t>
            </a:r>
            <a:endParaRPr b="0" lang="fr-F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800" spc="-1" strike="noStrike">
                <a:solidFill>
                  <a:srgbClr val="000000"/>
                </a:solidFill>
                <a:latin typeface="Arial"/>
              </a:rPr>
              <a:t>	</a:t>
            </a:r>
            <a:r>
              <a:rPr b="0" lang="fr-FR" sz="1800" spc="-1" strike="noStrike">
                <a:solidFill>
                  <a:srgbClr val="000000"/>
                </a:solidFill>
                <a:latin typeface="Arial"/>
              </a:rPr>
              <a:t>• </a:t>
            </a:r>
            <a:r>
              <a:rPr b="0" lang="fr-FR" sz="1800" spc="-1" strike="noStrike">
                <a:solidFill>
                  <a:srgbClr val="000000"/>
                </a:solidFill>
                <a:latin typeface="Arial"/>
              </a:rPr>
              <a:t>un CA/ETP de 165 000€ pour l’année</a:t>
            </a:r>
            <a:endParaRPr b="0" lang="fr-F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• 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la pérennisation les emplois via la politique de rémunération</a:t>
            </a:r>
            <a:endParaRPr b="0" lang="fr-F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• 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la préparation les investissements nécessaires pour les travaux</a:t>
            </a:r>
            <a:r>
              <a:rPr b="0" lang="fr-F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fr-FR" sz="1800" spc="-1" strike="noStrike">
                <a:solidFill>
                  <a:srgbClr val="000000"/>
                </a:solidFill>
                <a:latin typeface="Arial"/>
              </a:rPr>
              <a:t>	</a:t>
            </a:r>
            <a:r>
              <a:rPr b="0" lang="fr-FR" sz="1800" spc="-1" strike="noStrike">
                <a:solidFill>
                  <a:srgbClr val="000000"/>
                </a:solidFill>
                <a:latin typeface="Arial"/>
              </a:rPr>
              <a:t>avec la 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mise en réserve de l'excédent pour l'auto-financement du 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projet</a:t>
            </a:r>
            <a:endParaRPr b="0" lang="fr-F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800" spc="-1" strike="noStrike">
                <a:solidFill>
                  <a:srgbClr val="000000"/>
                </a:solidFill>
                <a:latin typeface="Calibri"/>
              </a:rPr>
              <a:t>Le résultat 2021 est actuellement conforme aux prévisions, avec légère croissance du volume d'Affaire entre 2020-2021.</a:t>
            </a:r>
            <a:endParaRPr b="0" lang="fr-FR" sz="1800" spc="-1" strike="noStrike">
              <a:latin typeface="Arial"/>
            </a:endParaRPr>
          </a:p>
        </p:txBody>
      </p:sp>
      <p:pic>
        <p:nvPicPr>
          <p:cNvPr id="92" name="Image 3" descr=""/>
          <p:cNvPicPr/>
          <p:nvPr/>
        </p:nvPicPr>
        <p:blipFill>
          <a:blip r:embed="rId1"/>
          <a:stretch/>
        </p:blipFill>
        <p:spPr>
          <a:xfrm>
            <a:off x="6566040" y="0"/>
            <a:ext cx="2501640" cy="54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53552</TotalTime>
  <Application>LibreOffice/6.2.2.2$Windows_X86_64 LibreOffice_project/2b840030fec2aae0fd2658d8d4f9548af4e3518d</Application>
  <Words>818</Words>
  <Paragraphs>87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2021-06-17T20:03:40Z</dcterms:created>
  <dc:creator>Regnaud</dc:creator>
  <dc:description/>
  <dc:language>fr-FR</dc:language>
  <cp:lastModifiedBy/>
  <dcterms:modified xsi:type="dcterms:W3CDTF">2021-06-25T18:58:08Z</dcterms:modified>
  <cp:revision>99</cp:revision>
  <dc:subject/>
  <dc:title>Comptes Biobauges 2018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10</vt:i4>
  </property>
  <property fmtid="{D5CDD505-2E9C-101B-9397-08002B2CF9AE}" pid="8" name="PresentationFormat">
    <vt:lpwstr>Présentation à l'écran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13</vt:i4>
  </property>
</Properties>
</file>