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195D-A5ED-4267-A56F-EB759FAF98B7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A89F3-AE5B-44DE-874D-B90E057695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288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195D-A5ED-4267-A56F-EB759FAF98B7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A89F3-AE5B-44DE-874D-B90E057695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4366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195D-A5ED-4267-A56F-EB759FAF98B7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A89F3-AE5B-44DE-874D-B90E057695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8422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195D-A5ED-4267-A56F-EB759FAF98B7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A89F3-AE5B-44DE-874D-B90E057695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2692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195D-A5ED-4267-A56F-EB759FAF98B7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A89F3-AE5B-44DE-874D-B90E057695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0837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195D-A5ED-4267-A56F-EB759FAF98B7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A89F3-AE5B-44DE-874D-B90E057695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9236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195D-A5ED-4267-A56F-EB759FAF98B7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A89F3-AE5B-44DE-874D-B90E057695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030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195D-A5ED-4267-A56F-EB759FAF98B7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A89F3-AE5B-44DE-874D-B90E057695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5489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195D-A5ED-4267-A56F-EB759FAF98B7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A89F3-AE5B-44DE-874D-B90E057695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208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195D-A5ED-4267-A56F-EB759FAF98B7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A89F3-AE5B-44DE-874D-B90E057695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104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195D-A5ED-4267-A56F-EB759FAF98B7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A89F3-AE5B-44DE-874D-B90E057695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3373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0195D-A5ED-4267-A56F-EB759FAF98B7}" type="datetimeFigureOut">
              <a:rPr lang="fr-FR" smtClean="0"/>
              <a:t>21/02/2018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0A89F3-AE5B-44DE-874D-B90E057695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917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251520" y="116632"/>
            <a:ext cx="4896544" cy="2592288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chemeClr val="tx1"/>
                </a:solidFill>
              </a:rPr>
              <a:t>Association </a:t>
            </a:r>
            <a:r>
              <a:rPr lang="fr-FR" sz="3600" dirty="0" err="1" smtClean="0">
                <a:solidFill>
                  <a:schemeClr val="tx1"/>
                </a:solidFill>
              </a:rPr>
              <a:t>Biobauges</a:t>
            </a:r>
            <a:endParaRPr lang="fr-FR" sz="3600" dirty="0" smtClean="0">
              <a:solidFill>
                <a:schemeClr val="tx1"/>
              </a:solidFill>
            </a:endParaRPr>
          </a:p>
          <a:p>
            <a:pPr algn="ctr"/>
            <a:r>
              <a:rPr lang="fr-FR" sz="2800" dirty="0" smtClean="0">
                <a:solidFill>
                  <a:schemeClr val="tx1"/>
                </a:solidFill>
              </a:rPr>
              <a:t>18 membres au Conseil d’Administration</a:t>
            </a:r>
          </a:p>
          <a:p>
            <a:pPr algn="ctr"/>
            <a:r>
              <a:rPr lang="fr-FR" sz="2800" dirty="0">
                <a:solidFill>
                  <a:schemeClr val="tx1"/>
                </a:solidFill>
              </a:rPr>
              <a:t>d</a:t>
            </a:r>
            <a:r>
              <a:rPr lang="fr-FR" sz="2800" dirty="0" smtClean="0">
                <a:solidFill>
                  <a:schemeClr val="tx1"/>
                </a:solidFill>
              </a:rPr>
              <a:t>ont 5 </a:t>
            </a:r>
            <a:r>
              <a:rPr lang="fr-FR" sz="2800" dirty="0" err="1" smtClean="0">
                <a:solidFill>
                  <a:schemeClr val="tx1"/>
                </a:solidFill>
              </a:rPr>
              <a:t>co</a:t>
            </a:r>
            <a:r>
              <a:rPr lang="fr-FR" sz="2800" dirty="0" smtClean="0">
                <a:solidFill>
                  <a:schemeClr val="tx1"/>
                </a:solidFill>
              </a:rPr>
              <a:t> présidents</a:t>
            </a:r>
            <a:endParaRPr lang="fr-FR" sz="2800" dirty="0">
              <a:solidFill>
                <a:schemeClr val="tx1"/>
              </a:solidFill>
            </a:endParaRPr>
          </a:p>
        </p:txBody>
      </p:sp>
      <p:sp>
        <p:nvSpPr>
          <p:cNvPr id="5" name="Rectangle à coins arrondis 4"/>
          <p:cNvSpPr/>
          <p:nvPr/>
        </p:nvSpPr>
        <p:spPr>
          <a:xfrm>
            <a:off x="467544" y="3501008"/>
            <a:ext cx="3816424" cy="2952328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chemeClr val="tx1"/>
                </a:solidFill>
              </a:rPr>
              <a:t>Association </a:t>
            </a:r>
          </a:p>
          <a:p>
            <a:pPr algn="ctr"/>
            <a:r>
              <a:rPr lang="fr-FR" sz="3600" dirty="0" smtClean="0">
                <a:solidFill>
                  <a:schemeClr val="tx1"/>
                </a:solidFill>
              </a:rPr>
              <a:t>Cap bauges</a:t>
            </a:r>
          </a:p>
          <a:p>
            <a:pPr algn="ctr"/>
            <a:r>
              <a:rPr lang="fr-FR" sz="3600" dirty="0" smtClean="0">
                <a:solidFill>
                  <a:schemeClr val="tx1"/>
                </a:solidFill>
              </a:rPr>
              <a:t>35 producteurs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5004048" y="3789040"/>
            <a:ext cx="4032448" cy="2952328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chemeClr val="tx1"/>
                </a:solidFill>
              </a:rPr>
              <a:t>Comité de Pilotage</a:t>
            </a:r>
          </a:p>
          <a:p>
            <a:pPr algn="ctr"/>
            <a:r>
              <a:rPr lang="fr-FR" sz="2400" dirty="0" smtClean="0">
                <a:solidFill>
                  <a:schemeClr val="tx1"/>
                </a:solidFill>
              </a:rPr>
              <a:t>3 producteurs</a:t>
            </a:r>
          </a:p>
          <a:p>
            <a:pPr algn="ctr"/>
            <a:r>
              <a:rPr lang="fr-FR" sz="2400" dirty="0" smtClean="0">
                <a:solidFill>
                  <a:schemeClr val="tx1"/>
                </a:solidFill>
              </a:rPr>
              <a:t>3 consommateurs</a:t>
            </a:r>
          </a:p>
          <a:p>
            <a:pPr algn="ctr"/>
            <a:r>
              <a:rPr lang="fr-FR" sz="2400" dirty="0" smtClean="0">
                <a:solidFill>
                  <a:schemeClr val="tx1"/>
                </a:solidFill>
              </a:rPr>
              <a:t>3 membres du CA</a:t>
            </a:r>
          </a:p>
          <a:p>
            <a:pPr algn="ctr"/>
            <a:r>
              <a:rPr lang="fr-FR" sz="2400" dirty="0" smtClean="0">
                <a:solidFill>
                  <a:schemeClr val="tx1"/>
                </a:solidFill>
              </a:rPr>
              <a:t>3 salariées</a:t>
            </a:r>
            <a:endParaRPr lang="fr-FR" sz="2400" dirty="0">
              <a:solidFill>
                <a:schemeClr val="tx1"/>
              </a:solidFill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6019305" y="126029"/>
            <a:ext cx="2880320" cy="25922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/>
              <a:t>G</a:t>
            </a:r>
            <a:r>
              <a:rPr lang="fr-FR" sz="2000" dirty="0" smtClean="0"/>
              <a:t>roupement</a:t>
            </a:r>
            <a:r>
              <a:rPr lang="fr-FR" sz="3200" dirty="0" smtClean="0"/>
              <a:t> R</a:t>
            </a:r>
            <a:r>
              <a:rPr lang="fr-FR" sz="2000" dirty="0" smtClean="0"/>
              <a:t>égional</a:t>
            </a:r>
            <a:r>
              <a:rPr lang="fr-FR" sz="3200" dirty="0" smtClean="0"/>
              <a:t> </a:t>
            </a:r>
            <a:r>
              <a:rPr lang="fr-FR" sz="2000" dirty="0" smtClean="0"/>
              <a:t>d’</a:t>
            </a:r>
            <a:r>
              <a:rPr lang="fr-FR" sz="3200" dirty="0" smtClean="0"/>
              <a:t>A</a:t>
            </a:r>
            <a:r>
              <a:rPr lang="fr-FR" sz="2000" dirty="0" smtClean="0"/>
              <a:t>limentation de </a:t>
            </a:r>
            <a:r>
              <a:rPr lang="fr-FR" sz="3200" dirty="0" smtClean="0"/>
              <a:t>P</a:t>
            </a:r>
            <a:r>
              <a:rPr lang="fr-FR" sz="2000" dirty="0" smtClean="0"/>
              <a:t>roximité</a:t>
            </a:r>
          </a:p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Comptabilité &amp; Gestion </a:t>
            </a:r>
            <a:endParaRPr lang="fr-FR" sz="2000" dirty="0">
              <a:solidFill>
                <a:schemeClr val="tx1"/>
              </a:solidFill>
            </a:endParaRPr>
          </a:p>
        </p:txBody>
      </p:sp>
      <p:pic>
        <p:nvPicPr>
          <p:cNvPr id="1026" name="Picture 2" descr="LOGO-CrocBauges-o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93"/>
          <a:stretch>
            <a:fillRect/>
          </a:stretch>
        </p:blipFill>
        <p:spPr bwMode="auto">
          <a:xfrm>
            <a:off x="3125387" y="2564904"/>
            <a:ext cx="4186042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98995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2195736" y="260648"/>
            <a:ext cx="4896544" cy="230425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chemeClr val="tx1"/>
                </a:solidFill>
              </a:rPr>
              <a:t>Association </a:t>
            </a:r>
            <a:r>
              <a:rPr lang="fr-FR" sz="3600" dirty="0" err="1" smtClean="0">
                <a:solidFill>
                  <a:schemeClr val="tx1"/>
                </a:solidFill>
              </a:rPr>
              <a:t>Biobauges</a:t>
            </a:r>
            <a:endParaRPr lang="fr-FR" sz="3600" dirty="0" smtClean="0">
              <a:solidFill>
                <a:schemeClr val="tx1"/>
              </a:solidFill>
            </a:endParaRPr>
          </a:p>
          <a:p>
            <a:pPr algn="ctr"/>
            <a:r>
              <a:rPr lang="fr-FR" sz="2800" dirty="0" smtClean="0">
                <a:solidFill>
                  <a:schemeClr val="tx1"/>
                </a:solidFill>
              </a:rPr>
              <a:t>18 membres au Conseil d’Administration</a:t>
            </a:r>
          </a:p>
          <a:p>
            <a:pPr algn="ctr"/>
            <a:r>
              <a:rPr lang="fr-FR" sz="2800" dirty="0">
                <a:solidFill>
                  <a:schemeClr val="tx1"/>
                </a:solidFill>
              </a:rPr>
              <a:t>d</a:t>
            </a:r>
            <a:r>
              <a:rPr lang="fr-FR" sz="2800" dirty="0" smtClean="0">
                <a:solidFill>
                  <a:schemeClr val="tx1"/>
                </a:solidFill>
              </a:rPr>
              <a:t>ont 5 </a:t>
            </a:r>
            <a:r>
              <a:rPr lang="fr-FR" sz="2800" dirty="0" err="1" smtClean="0">
                <a:solidFill>
                  <a:schemeClr val="tx1"/>
                </a:solidFill>
              </a:rPr>
              <a:t>co</a:t>
            </a:r>
            <a:r>
              <a:rPr lang="fr-FR" sz="2800" dirty="0" smtClean="0">
                <a:solidFill>
                  <a:schemeClr val="tx1"/>
                </a:solidFill>
              </a:rPr>
              <a:t> présidents</a:t>
            </a:r>
            <a:endParaRPr lang="fr-FR" sz="2800" dirty="0">
              <a:solidFill>
                <a:schemeClr val="tx1"/>
              </a:solidFill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107504" y="167097"/>
            <a:ext cx="1944216" cy="18002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Création en </a:t>
            </a:r>
            <a:r>
              <a:rPr lang="fr-FR" b="1" dirty="0" smtClean="0">
                <a:solidFill>
                  <a:schemeClr val="tx1"/>
                </a:solidFill>
              </a:rPr>
              <a:t>2008</a:t>
            </a:r>
            <a:r>
              <a:rPr lang="fr-FR" dirty="0" smtClean="0">
                <a:solidFill>
                  <a:schemeClr val="tx1"/>
                </a:solidFill>
              </a:rPr>
              <a:t> mais le projet est en expérimentation à partir de 2004</a:t>
            </a:r>
            <a:endParaRPr lang="fr-FR" dirty="0">
              <a:solidFill>
                <a:schemeClr val="tx1"/>
              </a:solidFill>
            </a:endParaRPr>
          </a:p>
        </p:txBody>
      </p:sp>
      <p:cxnSp>
        <p:nvCxnSpPr>
          <p:cNvPr id="17" name="Connecteur droit avec flèche 16"/>
          <p:cNvCxnSpPr/>
          <p:nvPr/>
        </p:nvCxnSpPr>
        <p:spPr>
          <a:xfrm flipH="1" flipV="1">
            <a:off x="1888091" y="1873781"/>
            <a:ext cx="288032" cy="30957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à coins arrondis 17"/>
          <p:cNvSpPr/>
          <p:nvPr/>
        </p:nvSpPr>
        <p:spPr>
          <a:xfrm rot="10800000" flipV="1">
            <a:off x="251520" y="2708920"/>
            <a:ext cx="1944216" cy="172819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2011 : 1 salariée</a:t>
            </a: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2014: 3 salariées</a:t>
            </a: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2015: 4 salariées</a:t>
            </a: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2016: 5 salariées</a:t>
            </a: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2018: nouvelle embauche</a:t>
            </a:r>
            <a:endParaRPr lang="fr-FR" dirty="0">
              <a:solidFill>
                <a:schemeClr val="tx1"/>
              </a:solidFill>
            </a:endParaRPr>
          </a:p>
        </p:txBody>
      </p:sp>
      <p:cxnSp>
        <p:nvCxnSpPr>
          <p:cNvPr id="20" name="Connecteur droit avec flèche 19"/>
          <p:cNvCxnSpPr/>
          <p:nvPr/>
        </p:nvCxnSpPr>
        <p:spPr>
          <a:xfrm flipH="1">
            <a:off x="1712224" y="2371531"/>
            <a:ext cx="483512" cy="28803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à coins arrondis 21"/>
          <p:cNvSpPr/>
          <p:nvPr/>
        </p:nvSpPr>
        <p:spPr>
          <a:xfrm>
            <a:off x="251520" y="4725144"/>
            <a:ext cx="3312368" cy="194421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tx1"/>
                </a:solidFill>
              </a:rPr>
              <a:t>Plusieurs commissions de travail </a:t>
            </a:r>
            <a:r>
              <a:rPr lang="fr-FR" dirty="0" smtClean="0">
                <a:solidFill>
                  <a:schemeClr val="tx1"/>
                </a:solidFill>
              </a:rPr>
              <a:t>: gestion, animation, éthique, communication, vie du magasin, salariées,… et certaines ponctuelles : déménagement, appel à projets</a:t>
            </a:r>
            <a:endParaRPr lang="fr-FR" dirty="0">
              <a:solidFill>
                <a:schemeClr val="tx1"/>
              </a:solidFill>
            </a:endParaRPr>
          </a:p>
        </p:txBody>
      </p:sp>
      <p:cxnSp>
        <p:nvCxnSpPr>
          <p:cNvPr id="24" name="Connecteur droit avec flèche 23"/>
          <p:cNvCxnSpPr/>
          <p:nvPr/>
        </p:nvCxnSpPr>
        <p:spPr>
          <a:xfrm flipH="1">
            <a:off x="2288288" y="2564904"/>
            <a:ext cx="483512" cy="208823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à coins arrondis 24"/>
          <p:cNvSpPr/>
          <p:nvPr/>
        </p:nvSpPr>
        <p:spPr>
          <a:xfrm>
            <a:off x="2987824" y="2888940"/>
            <a:ext cx="2520280" cy="17641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tx1"/>
                </a:solidFill>
              </a:rPr>
              <a:t>Financeurs :</a:t>
            </a: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Région </a:t>
            </a:r>
            <a:r>
              <a:rPr lang="fr-FR" dirty="0">
                <a:solidFill>
                  <a:schemeClr val="tx1"/>
                </a:solidFill>
              </a:rPr>
              <a:t>R</a:t>
            </a:r>
            <a:r>
              <a:rPr lang="fr-FR" dirty="0" smtClean="0">
                <a:solidFill>
                  <a:schemeClr val="tx1"/>
                </a:solidFill>
              </a:rPr>
              <a:t>hône Alpes</a:t>
            </a: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Europe (LEADER)</a:t>
            </a: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Fondation de France</a:t>
            </a:r>
          </a:p>
          <a:p>
            <a:pPr algn="ctr"/>
            <a:r>
              <a:rPr lang="fr-FR" dirty="0" err="1" smtClean="0">
                <a:solidFill>
                  <a:schemeClr val="tx1"/>
                </a:solidFill>
              </a:rPr>
              <a:t>Adise</a:t>
            </a:r>
            <a:r>
              <a:rPr lang="fr-FR" dirty="0" smtClean="0">
                <a:solidFill>
                  <a:schemeClr val="tx1"/>
                </a:solidFill>
              </a:rPr>
              <a:t> Actives</a:t>
            </a:r>
            <a:endParaRPr lang="fr-FR" dirty="0">
              <a:solidFill>
                <a:schemeClr val="tx1"/>
              </a:solidFill>
            </a:endParaRPr>
          </a:p>
        </p:txBody>
      </p:sp>
      <p:cxnSp>
        <p:nvCxnSpPr>
          <p:cNvPr id="27" name="Connecteur droit avec flèche 26"/>
          <p:cNvCxnSpPr/>
          <p:nvPr/>
        </p:nvCxnSpPr>
        <p:spPr>
          <a:xfrm>
            <a:off x="4139952" y="2564904"/>
            <a:ext cx="0" cy="32403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à coins arrondis 27"/>
          <p:cNvSpPr/>
          <p:nvPr/>
        </p:nvSpPr>
        <p:spPr>
          <a:xfrm>
            <a:off x="7236296" y="167097"/>
            <a:ext cx="1800200" cy="18002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>
                <a:solidFill>
                  <a:schemeClr val="tx1"/>
                </a:solidFill>
              </a:rPr>
              <a:t>Ethique:</a:t>
            </a:r>
          </a:p>
          <a:p>
            <a:pPr algn="ctr"/>
            <a:r>
              <a:rPr lang="fr-FR" sz="1600" dirty="0" smtClean="0">
                <a:solidFill>
                  <a:schemeClr val="tx1"/>
                </a:solidFill>
              </a:rPr>
              <a:t>Une commission travaille sur l’origine des produits et leurs composition</a:t>
            </a:r>
            <a:endParaRPr lang="fr-FR" sz="1600" dirty="0">
              <a:solidFill>
                <a:schemeClr val="tx1"/>
              </a:solidFill>
            </a:endParaRPr>
          </a:p>
        </p:txBody>
      </p:sp>
      <p:cxnSp>
        <p:nvCxnSpPr>
          <p:cNvPr id="30" name="Connecteur droit avec flèche 29"/>
          <p:cNvCxnSpPr/>
          <p:nvPr/>
        </p:nvCxnSpPr>
        <p:spPr>
          <a:xfrm>
            <a:off x="6804248" y="260648"/>
            <a:ext cx="432048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à coins arrondis 31"/>
          <p:cNvSpPr/>
          <p:nvPr/>
        </p:nvSpPr>
        <p:spPr>
          <a:xfrm>
            <a:off x="6012160" y="2726922"/>
            <a:ext cx="3024336" cy="394243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tx1"/>
                </a:solidFill>
              </a:rPr>
              <a:t>Animations</a:t>
            </a: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Scolaires : 481 élèves</a:t>
            </a: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Tout public: 360 personnes</a:t>
            </a: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440  clients hebdo</a:t>
            </a: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1 espace infos éco-consommation et alimentation durable</a:t>
            </a: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1 cuisine mobile en construction</a:t>
            </a:r>
          </a:p>
          <a:p>
            <a:pPr algn="ctr"/>
            <a:r>
              <a:rPr lang="fr-FR" dirty="0" err="1" smtClean="0">
                <a:solidFill>
                  <a:schemeClr val="tx1"/>
                </a:solidFill>
              </a:rPr>
              <a:t>Festi</a:t>
            </a:r>
            <a:r>
              <a:rPr lang="fr-FR" dirty="0" smtClean="0">
                <a:solidFill>
                  <a:schemeClr val="tx1"/>
                </a:solidFill>
              </a:rPr>
              <a:t> ‘ferme</a:t>
            </a: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Transmission du projet </a:t>
            </a:r>
          </a:p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cxnSp>
        <p:nvCxnSpPr>
          <p:cNvPr id="34" name="Connecteur droit avec flèche 33"/>
          <p:cNvCxnSpPr/>
          <p:nvPr/>
        </p:nvCxnSpPr>
        <p:spPr>
          <a:xfrm>
            <a:off x="7092280" y="2371531"/>
            <a:ext cx="288032" cy="28803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à coins arrondis 1"/>
          <p:cNvSpPr/>
          <p:nvPr/>
        </p:nvSpPr>
        <p:spPr>
          <a:xfrm>
            <a:off x="3779912" y="4941168"/>
            <a:ext cx="2088232" cy="172819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Une quarantaine  de bénévoles </a:t>
            </a: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80 adhésions familles</a:t>
            </a:r>
          </a:p>
          <a:p>
            <a:pPr algn="ctr"/>
            <a:endParaRPr lang="fr-FR" dirty="0"/>
          </a:p>
        </p:txBody>
      </p:sp>
      <p:cxnSp>
        <p:nvCxnSpPr>
          <p:cNvPr id="5" name="Connecteur droit avec flèche 4"/>
          <p:cNvCxnSpPr/>
          <p:nvPr/>
        </p:nvCxnSpPr>
        <p:spPr>
          <a:xfrm flipH="1">
            <a:off x="5724128" y="2564904"/>
            <a:ext cx="144016" cy="213323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logo_BioBaug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681" y="1483705"/>
            <a:ext cx="937468" cy="522245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7957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2411760" y="308772"/>
            <a:ext cx="4032448" cy="2952328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chemeClr val="tx1"/>
                </a:solidFill>
              </a:rPr>
              <a:t>Comité de Pilotage</a:t>
            </a:r>
          </a:p>
          <a:p>
            <a:pPr algn="ctr"/>
            <a:r>
              <a:rPr lang="fr-FR" sz="2400" dirty="0" smtClean="0">
                <a:solidFill>
                  <a:schemeClr val="tx1"/>
                </a:solidFill>
              </a:rPr>
              <a:t>3 producteurs</a:t>
            </a:r>
          </a:p>
          <a:p>
            <a:pPr algn="ctr"/>
            <a:r>
              <a:rPr lang="fr-FR" sz="2400" dirty="0" smtClean="0">
                <a:solidFill>
                  <a:schemeClr val="tx1"/>
                </a:solidFill>
              </a:rPr>
              <a:t>3 consommateurs</a:t>
            </a:r>
          </a:p>
          <a:p>
            <a:pPr algn="ctr"/>
            <a:r>
              <a:rPr lang="fr-FR" sz="2400" dirty="0" smtClean="0">
                <a:solidFill>
                  <a:schemeClr val="tx1"/>
                </a:solidFill>
              </a:rPr>
              <a:t>3 membres du CA</a:t>
            </a:r>
          </a:p>
          <a:p>
            <a:pPr algn="ctr"/>
            <a:r>
              <a:rPr lang="fr-FR" sz="2400" dirty="0" smtClean="0">
                <a:solidFill>
                  <a:schemeClr val="tx1"/>
                </a:solidFill>
              </a:rPr>
              <a:t>3 salariées</a:t>
            </a:r>
            <a:endParaRPr lang="fr-FR" sz="2400" dirty="0">
              <a:solidFill>
                <a:schemeClr val="tx1"/>
              </a:solidFill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323528" y="5031204"/>
            <a:ext cx="2304256" cy="154817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Visite les exploitations et les ateliers </a:t>
            </a:r>
          </a:p>
          <a:p>
            <a:pPr algn="ctr"/>
            <a:endParaRPr lang="fr-FR" dirty="0"/>
          </a:p>
        </p:txBody>
      </p:sp>
      <p:sp>
        <p:nvSpPr>
          <p:cNvPr id="3" name="Rectangle à coins arrondis 2"/>
          <p:cNvSpPr/>
          <p:nvPr/>
        </p:nvSpPr>
        <p:spPr>
          <a:xfrm>
            <a:off x="107504" y="3261100"/>
            <a:ext cx="2160240" cy="154817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Vote l’entrée des nouveaux producteurs et artisans</a:t>
            </a:r>
          </a:p>
          <a:p>
            <a:pPr algn="ctr"/>
            <a:endParaRPr lang="fr-FR" dirty="0"/>
          </a:p>
        </p:txBody>
      </p:sp>
      <p:sp>
        <p:nvSpPr>
          <p:cNvPr id="5" name="Rectangle à coins arrondis 4"/>
          <p:cNvSpPr/>
          <p:nvPr/>
        </p:nvSpPr>
        <p:spPr>
          <a:xfrm>
            <a:off x="2843808" y="3573016"/>
            <a:ext cx="2664296" cy="165618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Favorise l’échange entre producteurs notamment sur la concurrence entre produits</a:t>
            </a:r>
            <a:endParaRPr lang="fr-FR" sz="2000" dirty="0">
              <a:solidFill>
                <a:schemeClr val="tx1"/>
              </a:solidFill>
            </a:endParaRPr>
          </a:p>
        </p:txBody>
      </p:sp>
      <p:cxnSp>
        <p:nvCxnSpPr>
          <p:cNvPr id="7" name="Connecteur droit avec flèche 6"/>
          <p:cNvCxnSpPr/>
          <p:nvPr/>
        </p:nvCxnSpPr>
        <p:spPr>
          <a:xfrm flipH="1">
            <a:off x="2051720" y="2492896"/>
            <a:ext cx="36004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 flipH="1">
            <a:off x="2411760" y="3242415"/>
            <a:ext cx="216024" cy="1770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/>
          <p:cNvCxnSpPr/>
          <p:nvPr/>
        </p:nvCxnSpPr>
        <p:spPr>
          <a:xfrm>
            <a:off x="4644008" y="3261100"/>
            <a:ext cx="0" cy="3119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à coins arrondis 11"/>
          <p:cNvSpPr/>
          <p:nvPr/>
        </p:nvSpPr>
        <p:spPr>
          <a:xfrm>
            <a:off x="107504" y="308772"/>
            <a:ext cx="2124236" cy="250816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Réalise une fiche de production végétale et animale (base de cahier des charges du bio</a:t>
            </a:r>
            <a:r>
              <a:rPr lang="fr-FR" sz="2000" dirty="0" smtClean="0"/>
              <a:t>)</a:t>
            </a:r>
            <a:endParaRPr lang="fr-FR" sz="2000" dirty="0"/>
          </a:p>
        </p:txBody>
      </p:sp>
      <p:sp>
        <p:nvSpPr>
          <p:cNvPr id="13" name="Rectangle à coins arrondis 12"/>
          <p:cNvSpPr/>
          <p:nvPr/>
        </p:nvSpPr>
        <p:spPr>
          <a:xfrm>
            <a:off x="6876256" y="308772"/>
            <a:ext cx="2016224" cy="293364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Valide les nouveaux produits, la saisonnalité des produits de l’épicerie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14" name="Rectangle à coins arrondis 13"/>
          <p:cNvSpPr/>
          <p:nvPr/>
        </p:nvSpPr>
        <p:spPr>
          <a:xfrm>
            <a:off x="5868144" y="3573016"/>
            <a:ext cx="3024336" cy="300636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Soutien les </a:t>
            </a:r>
            <a:r>
              <a:rPr lang="fr-FR" sz="2000" dirty="0" smtClean="0">
                <a:solidFill>
                  <a:schemeClr val="tx1"/>
                </a:solidFill>
              </a:rPr>
              <a:t>producteurs:</a:t>
            </a:r>
          </a:p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- </a:t>
            </a:r>
            <a:r>
              <a:rPr lang="fr-FR" sz="2000" dirty="0">
                <a:solidFill>
                  <a:schemeClr val="tx1"/>
                </a:solidFill>
              </a:rPr>
              <a:t>conversion biologique</a:t>
            </a:r>
          </a:p>
          <a:p>
            <a:pPr algn="ctr"/>
            <a:r>
              <a:rPr lang="fr-FR" sz="2000" dirty="0">
                <a:solidFill>
                  <a:schemeClr val="tx1"/>
                </a:solidFill>
              </a:rPr>
              <a:t>- recherche de solutions ou mobilisation des adhérents</a:t>
            </a:r>
          </a:p>
          <a:p>
            <a:pPr algn="ctr"/>
            <a:endParaRPr lang="fr-FR" sz="2000" dirty="0"/>
          </a:p>
        </p:txBody>
      </p:sp>
      <p:cxnSp>
        <p:nvCxnSpPr>
          <p:cNvPr id="16" name="Connecteur droit avec flèche 15"/>
          <p:cNvCxnSpPr/>
          <p:nvPr/>
        </p:nvCxnSpPr>
        <p:spPr>
          <a:xfrm>
            <a:off x="6156176" y="3261100"/>
            <a:ext cx="288032" cy="3119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/>
          <p:cNvCxnSpPr/>
          <p:nvPr/>
        </p:nvCxnSpPr>
        <p:spPr>
          <a:xfrm>
            <a:off x="6444208" y="1562852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avec flèche 19"/>
          <p:cNvCxnSpPr/>
          <p:nvPr/>
        </p:nvCxnSpPr>
        <p:spPr>
          <a:xfrm flipH="1">
            <a:off x="2267744" y="404664"/>
            <a:ext cx="252028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à coins arrondis 20"/>
          <p:cNvSpPr/>
          <p:nvPr/>
        </p:nvSpPr>
        <p:spPr>
          <a:xfrm>
            <a:off x="2843808" y="5373216"/>
            <a:ext cx="2880320" cy="136815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Vote selon 3 critères : proximité, qualité et motivation dans le projet</a:t>
            </a:r>
            <a:endParaRPr lang="fr-FR" dirty="0">
              <a:solidFill>
                <a:schemeClr val="tx1"/>
              </a:solidFill>
            </a:endParaRPr>
          </a:p>
        </p:txBody>
      </p:sp>
      <p:cxnSp>
        <p:nvCxnSpPr>
          <p:cNvPr id="23" name="Connecteur droit avec flèche 22"/>
          <p:cNvCxnSpPr/>
          <p:nvPr/>
        </p:nvCxnSpPr>
        <p:spPr>
          <a:xfrm flipH="1">
            <a:off x="5580112" y="3373269"/>
            <a:ext cx="144016" cy="1968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6343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2483768" y="620688"/>
            <a:ext cx="3816424" cy="2952328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chemeClr val="tx1"/>
                </a:solidFill>
              </a:rPr>
              <a:t>Association </a:t>
            </a:r>
          </a:p>
          <a:p>
            <a:pPr algn="ctr"/>
            <a:r>
              <a:rPr lang="fr-FR" sz="3600" dirty="0" smtClean="0">
                <a:solidFill>
                  <a:schemeClr val="tx1"/>
                </a:solidFill>
              </a:rPr>
              <a:t>Cap </a:t>
            </a:r>
            <a:r>
              <a:rPr lang="fr-FR" sz="3600" dirty="0" smtClean="0">
                <a:solidFill>
                  <a:schemeClr val="tx1"/>
                </a:solidFill>
              </a:rPr>
              <a:t>bauges</a:t>
            </a:r>
            <a:endParaRPr lang="fr-FR" sz="3600" dirty="0" smtClean="0">
              <a:solidFill>
                <a:schemeClr val="tx1"/>
              </a:solidFill>
            </a:endParaRPr>
          </a:p>
        </p:txBody>
      </p:sp>
      <p:sp>
        <p:nvSpPr>
          <p:cNvPr id="5" name="Rectangle à coins arrondis 4"/>
          <p:cNvSpPr/>
          <p:nvPr/>
        </p:nvSpPr>
        <p:spPr>
          <a:xfrm>
            <a:off x="611560" y="4509120"/>
            <a:ext cx="2808312" cy="187220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Désigne 3 producteurs au COPIL  pour représenter les producteurs présents à </a:t>
            </a:r>
            <a:r>
              <a:rPr lang="fr-FR" sz="2000" dirty="0" err="1" smtClean="0">
                <a:solidFill>
                  <a:schemeClr val="tx1"/>
                </a:solidFill>
              </a:rPr>
              <a:t>Croc’Bauges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4572000" y="4077072"/>
            <a:ext cx="1944216" cy="2448272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Créée du lien entre les différents producteurs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7020272" y="1844824"/>
            <a:ext cx="1872208" cy="309634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Soutien le magasin </a:t>
            </a:r>
            <a:r>
              <a:rPr lang="fr-FR" sz="2000" dirty="0" err="1" smtClean="0">
                <a:solidFill>
                  <a:schemeClr val="tx1"/>
                </a:solidFill>
              </a:rPr>
              <a:t>Croc’Bauges</a:t>
            </a:r>
            <a:r>
              <a:rPr lang="fr-FR" sz="2000" dirty="0" smtClean="0">
                <a:solidFill>
                  <a:schemeClr val="tx1"/>
                </a:solidFill>
              </a:rPr>
              <a:t> (évènements, animations)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8" name="Rectangle à coins arrondis 7"/>
          <p:cNvSpPr/>
          <p:nvPr/>
        </p:nvSpPr>
        <p:spPr>
          <a:xfrm>
            <a:off x="323528" y="908720"/>
            <a:ext cx="1692188" cy="216024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Regroupe 35 producteurs </a:t>
            </a:r>
            <a:endParaRPr lang="fr-FR" sz="2000" dirty="0">
              <a:solidFill>
                <a:schemeClr val="tx1"/>
              </a:solidFill>
            </a:endParaRPr>
          </a:p>
        </p:txBody>
      </p:sp>
      <p:cxnSp>
        <p:nvCxnSpPr>
          <p:cNvPr id="10" name="Connecteur droit avec flèche 9"/>
          <p:cNvCxnSpPr/>
          <p:nvPr/>
        </p:nvCxnSpPr>
        <p:spPr>
          <a:xfrm flipH="1">
            <a:off x="2015716" y="908720"/>
            <a:ext cx="468052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/>
          <p:cNvCxnSpPr/>
          <p:nvPr/>
        </p:nvCxnSpPr>
        <p:spPr>
          <a:xfrm flipH="1">
            <a:off x="2015716" y="3392996"/>
            <a:ext cx="540060" cy="9721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/>
          <p:cNvCxnSpPr/>
          <p:nvPr/>
        </p:nvCxnSpPr>
        <p:spPr>
          <a:xfrm>
            <a:off x="4241855" y="3573016"/>
            <a:ext cx="36004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avec flèche 16"/>
          <p:cNvCxnSpPr/>
          <p:nvPr/>
        </p:nvCxnSpPr>
        <p:spPr>
          <a:xfrm>
            <a:off x="6300192" y="1556792"/>
            <a:ext cx="576064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98657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31840" y="908720"/>
            <a:ext cx="2880320" cy="25922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/>
              <a:t>G</a:t>
            </a:r>
            <a:r>
              <a:rPr lang="fr-FR" sz="2800" dirty="0" smtClean="0"/>
              <a:t>roupement</a:t>
            </a:r>
            <a:r>
              <a:rPr lang="fr-FR" sz="3600" dirty="0" smtClean="0"/>
              <a:t> R</a:t>
            </a:r>
            <a:r>
              <a:rPr lang="fr-FR" sz="2800" dirty="0" smtClean="0"/>
              <a:t>égional d’</a:t>
            </a:r>
            <a:r>
              <a:rPr lang="fr-FR" sz="3600" dirty="0" smtClean="0"/>
              <a:t>A</a:t>
            </a:r>
            <a:r>
              <a:rPr lang="fr-FR" sz="2800" dirty="0" smtClean="0"/>
              <a:t>limentation de </a:t>
            </a:r>
            <a:r>
              <a:rPr lang="fr-FR" sz="3600" dirty="0" smtClean="0"/>
              <a:t>P</a:t>
            </a:r>
            <a:r>
              <a:rPr lang="fr-FR" sz="2800" dirty="0" smtClean="0"/>
              <a:t>roximité</a:t>
            </a:r>
            <a:endParaRPr lang="fr-FR" sz="2800" dirty="0" smtClean="0"/>
          </a:p>
        </p:txBody>
      </p:sp>
      <p:sp>
        <p:nvSpPr>
          <p:cNvPr id="5" name="Rectangle à coins arrondis 4"/>
          <p:cNvSpPr/>
          <p:nvPr/>
        </p:nvSpPr>
        <p:spPr>
          <a:xfrm>
            <a:off x="539552" y="764704"/>
            <a:ext cx="2016224" cy="18002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Effectue la comptabilité et le social de </a:t>
            </a:r>
            <a:r>
              <a:rPr lang="fr-FR" sz="2000" dirty="0" err="1" smtClean="0">
                <a:solidFill>
                  <a:schemeClr val="tx1"/>
                </a:solidFill>
              </a:rPr>
              <a:t>Biobauges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6588224" y="404664"/>
            <a:ext cx="2304256" cy="2592288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Regroupe une trentaine d’épiceries, restaurateurs et artisans  en région Rhône Alpes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5796136" y="4005064"/>
            <a:ext cx="2952328" cy="216024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Propose le service </a:t>
            </a:r>
            <a:r>
              <a:rPr lang="fr-FR" sz="2000" dirty="0" err="1" smtClean="0">
                <a:solidFill>
                  <a:schemeClr val="tx1"/>
                </a:solidFill>
              </a:rPr>
              <a:t>Coolivri</a:t>
            </a:r>
            <a:r>
              <a:rPr lang="fr-FR" sz="2000" dirty="0" smtClean="0">
                <a:solidFill>
                  <a:schemeClr val="tx1"/>
                </a:solidFill>
              </a:rPr>
              <a:t> </a:t>
            </a:r>
            <a:r>
              <a:rPr lang="fr-FR" sz="1600" dirty="0" smtClean="0">
                <a:solidFill>
                  <a:schemeClr val="tx1"/>
                </a:solidFill>
              </a:rPr>
              <a:t>(coopérative de livraison) </a:t>
            </a:r>
            <a:r>
              <a:rPr lang="fr-FR" sz="2000" dirty="0" smtClean="0">
                <a:solidFill>
                  <a:schemeClr val="tx1"/>
                </a:solidFill>
              </a:rPr>
              <a:t>entre chaque épicerie (échange de produits de producteurs)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8" name="Rectangle à coins arrondis 7"/>
          <p:cNvSpPr/>
          <p:nvPr/>
        </p:nvSpPr>
        <p:spPr>
          <a:xfrm>
            <a:off x="539552" y="2996952"/>
            <a:ext cx="2304256" cy="230425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Accompagne </a:t>
            </a:r>
            <a:r>
              <a:rPr lang="fr-FR" sz="2000" dirty="0" err="1" smtClean="0">
                <a:solidFill>
                  <a:schemeClr val="tx1"/>
                </a:solidFill>
              </a:rPr>
              <a:t>Biobauges</a:t>
            </a:r>
            <a:r>
              <a:rPr lang="fr-FR" sz="2000" dirty="0" smtClean="0">
                <a:solidFill>
                  <a:schemeClr val="tx1"/>
                </a:solidFill>
              </a:rPr>
              <a:t> dans la gestion de l’épicerie, le conseil et le développement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3131840" y="3933056"/>
            <a:ext cx="2376264" cy="2736304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Propose des formations aux salariées de </a:t>
            </a:r>
            <a:r>
              <a:rPr lang="fr-FR" sz="2000" dirty="0" err="1">
                <a:solidFill>
                  <a:schemeClr val="tx1"/>
                </a:solidFill>
              </a:rPr>
              <a:t>Biobauges</a:t>
            </a:r>
            <a:r>
              <a:rPr lang="fr-FR" sz="2000" dirty="0">
                <a:solidFill>
                  <a:schemeClr val="tx1"/>
                </a:solidFill>
              </a:rPr>
              <a:t> (HACCP, </a:t>
            </a:r>
            <a:r>
              <a:rPr lang="fr-FR" sz="2000" dirty="0" smtClean="0">
                <a:solidFill>
                  <a:schemeClr val="tx1"/>
                </a:solidFill>
              </a:rPr>
              <a:t>budget, </a:t>
            </a:r>
            <a:r>
              <a:rPr lang="fr-FR" sz="2000" dirty="0">
                <a:solidFill>
                  <a:schemeClr val="tx1"/>
                </a:solidFill>
              </a:rPr>
              <a:t>développement épicerie,…)</a:t>
            </a:r>
          </a:p>
          <a:p>
            <a:pPr algn="ctr"/>
            <a:endParaRPr lang="fr-FR" sz="2000" dirty="0"/>
          </a:p>
        </p:txBody>
      </p:sp>
      <p:cxnSp>
        <p:nvCxnSpPr>
          <p:cNvPr id="11" name="Connecteur droit avec flèche 10"/>
          <p:cNvCxnSpPr/>
          <p:nvPr/>
        </p:nvCxnSpPr>
        <p:spPr>
          <a:xfrm flipH="1" flipV="1">
            <a:off x="2555776" y="1052736"/>
            <a:ext cx="576064" cy="720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flipH="1">
            <a:off x="2555776" y="2420888"/>
            <a:ext cx="576064" cy="57606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/>
          <p:cNvCxnSpPr/>
          <p:nvPr/>
        </p:nvCxnSpPr>
        <p:spPr>
          <a:xfrm flipH="1">
            <a:off x="3563888" y="3501008"/>
            <a:ext cx="72008" cy="43204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avec flèche 16"/>
          <p:cNvCxnSpPr/>
          <p:nvPr/>
        </p:nvCxnSpPr>
        <p:spPr>
          <a:xfrm>
            <a:off x="6012160" y="3284984"/>
            <a:ext cx="360040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avec flèche 18"/>
          <p:cNvCxnSpPr/>
          <p:nvPr/>
        </p:nvCxnSpPr>
        <p:spPr>
          <a:xfrm flipV="1">
            <a:off x="6012160" y="764704"/>
            <a:ext cx="576064" cy="36004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585866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372</Words>
  <Application>Microsoft Office PowerPoint</Application>
  <PresentationFormat>Affichage à l'écran (4:3)</PresentationFormat>
  <Paragraphs>67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Ram</dc:creator>
  <cp:lastModifiedBy>Ram</cp:lastModifiedBy>
  <cp:revision>12</cp:revision>
  <dcterms:created xsi:type="dcterms:W3CDTF">2018-02-21T05:52:07Z</dcterms:created>
  <dcterms:modified xsi:type="dcterms:W3CDTF">2018-02-21T20:13:26Z</dcterms:modified>
</cp:coreProperties>
</file>